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61" r:id="rId3"/>
    <p:sldId id="262" r:id="rId4"/>
    <p:sldId id="317" r:id="rId5"/>
    <p:sldId id="293" r:id="rId6"/>
    <p:sldId id="301" r:id="rId7"/>
    <p:sldId id="302" r:id="rId8"/>
    <p:sldId id="264" r:id="rId9"/>
    <p:sldId id="265" r:id="rId10"/>
    <p:sldId id="297" r:id="rId11"/>
    <p:sldId id="308" r:id="rId12"/>
    <p:sldId id="311" r:id="rId13"/>
    <p:sldId id="318" r:id="rId14"/>
    <p:sldId id="319" r:id="rId15"/>
    <p:sldId id="312" r:id="rId16"/>
    <p:sldId id="307" r:id="rId17"/>
    <p:sldId id="306" r:id="rId18"/>
    <p:sldId id="305" r:id="rId19"/>
    <p:sldId id="280" r:id="rId20"/>
    <p:sldId id="300" r:id="rId21"/>
    <p:sldId id="287" r:id="rId22"/>
    <p:sldId id="322" r:id="rId23"/>
    <p:sldId id="324" r:id="rId24"/>
    <p:sldId id="323" r:id="rId25"/>
    <p:sldId id="325" r:id="rId26"/>
    <p:sldId id="326" r:id="rId27"/>
    <p:sldId id="327" r:id="rId28"/>
    <p:sldId id="329" r:id="rId29"/>
    <p:sldId id="331" r:id="rId30"/>
    <p:sldId id="330" r:id="rId31"/>
    <p:sldId id="328" r:id="rId32"/>
    <p:sldId id="332" r:id="rId33"/>
    <p:sldId id="266" r:id="rId34"/>
    <p:sldId id="267" r:id="rId35"/>
    <p:sldId id="316" r:id="rId36"/>
    <p:sldId id="314" r:id="rId37"/>
    <p:sldId id="320" r:id="rId38"/>
    <p:sldId id="294" r:id="rId39"/>
    <p:sldId id="285" r:id="rId40"/>
    <p:sldId id="268" r:id="rId41"/>
    <p:sldId id="321" r:id="rId42"/>
    <p:sldId id="288" r:id="rId43"/>
    <p:sldId id="309"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Prier" initials="MP" lastIdx="1" clrIdx="0">
    <p:extLst>
      <p:ext uri="{19B8F6BF-5375-455C-9EA6-DF929625EA0E}">
        <p15:presenceInfo xmlns:p15="http://schemas.microsoft.com/office/powerpoint/2012/main" userId="Mary Pr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798" autoAdjust="0"/>
  </p:normalViewPr>
  <p:slideViewPr>
    <p:cSldViewPr snapToGrid="0">
      <p:cViewPr varScale="1">
        <p:scale>
          <a:sx n="78" d="100"/>
          <a:sy n="78" d="100"/>
        </p:scale>
        <p:origin x="1812" y="9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ry\Dropbox%20(Biostat%20Global)\BGC%20-%20Stata%20Conference%202018\Mary%20-%20OP%20Plot\excel_pareto_chart_exampl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Sheet1!$A$1:$A$5</cx:f>
        <cx:lvl ptCount="5">
          <cx:pt idx="0">A</cx:pt>
          <cx:pt idx="1">B</cx:pt>
          <cx:pt idx="2">C</cx:pt>
          <cx:pt idx="3">D</cx:pt>
          <cx:pt idx="4">E</cx:pt>
        </cx:lvl>
      </cx:strDim>
      <cx:numDim type="val">
        <cx:f>Sheet1!$B$1:$B$5</cx:f>
        <cx:lvl ptCount="5" formatCode="General">
          <cx:pt idx="0">20000</cx:pt>
          <cx:pt idx="1">18000</cx:pt>
          <cx:pt idx="2">15000</cx:pt>
          <cx:pt idx="3">24000</cx:pt>
          <cx:pt idx="4">16000</cx:pt>
        </cx:lvl>
      </cx:numDim>
    </cx:data>
  </cx:chartData>
  <cx:chart>
    <cx:title pos="t" align="ctr" overlay="0">
      <cx:tx>
        <cx:txData>
          <cx:v>Pareto Chart Example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Pareto Chart Example</a:t>
          </a:r>
        </a:p>
      </cx:txPr>
    </cx:title>
    <cx:plotArea>
      <cx:plotAreaRegion>
        <cx:series layoutId="clusteredColumn" uniqueId="{48829A20-3265-4493-8CFA-B35D6DFFCD6A}">
          <cx:dataId val="0"/>
          <cx:layoutPr>
            <cx:aggregation/>
          </cx:layoutPr>
          <cx:axisId val="1"/>
        </cx:series>
        <cx:series layoutId="paretoLine" ownerIdx="0" uniqueId="{5C477AA1-E53D-496A-AD85-FA9505710EA6}">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DC20F-13AB-4028-9DD5-3C87014A2207}"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76A93-E542-42E3-A3F1-F664C0233099}" type="slidenum">
              <a:rPr lang="en-US" smtClean="0"/>
              <a:t>‹#›</a:t>
            </a:fld>
            <a:endParaRPr lang="en-US"/>
          </a:p>
        </p:txBody>
      </p:sp>
    </p:spTree>
    <p:extLst>
      <p:ext uri="{BB962C8B-B14F-4D97-AF65-F5344CB8AC3E}">
        <p14:creationId xmlns:p14="http://schemas.microsoft.com/office/powerpoint/2010/main" val="16917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i.org/10.1093/jssam/smv024"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r>
              <a:rPr lang="en-US" dirty="0"/>
              <a:t>: Leo Tolstoy is famous for his novels and less well known for his ideas on survey data analysis. Concerning estimated proportions, he is said to have written: Covered strata are all alike; every poorly covered stratum is poorly covered in its own way. I describe a new command to make what we call organ pipe plots to visualize heterogeneity in binary outcomes in clustered data. The plots were conceived for vaccination coverage surveys, but they are helpful in a wide variety of contexts. Imagine a survey where only 50% of sampled children are found to be vaccinated. Different programmatic responses would be appropriate if the vaccinated include all the children in half the clusters versus half the children in all the clusters. These plots have been used to identify neighborhoods that were surreptitiously and intentionally skipped over during vaccination campaigns. The talk will demonstrate the command and discuss similarities with Pareto plots from quality control and a visual connection to the </a:t>
            </a:r>
            <a:r>
              <a:rPr lang="en-US" dirty="0" err="1"/>
              <a:t>intracluster</a:t>
            </a:r>
            <a:r>
              <a:rPr lang="en-US" dirty="0"/>
              <a:t> correlation coefficient (ICC). Note that the ICC shares a connection to anarcho-pacifistic ideas in Tolstoy’s later novels: many students mention them … but few can describe them clearly. </a:t>
            </a:r>
            <a:endParaRPr lang="en-US" dirty="0">
              <a:effectLst/>
            </a:endParaRPr>
          </a:p>
        </p:txBody>
      </p:sp>
      <p:sp>
        <p:nvSpPr>
          <p:cNvPr id="4" name="Slide Number Placeholder 3"/>
          <p:cNvSpPr>
            <a:spLocks noGrp="1"/>
          </p:cNvSpPr>
          <p:nvPr>
            <p:ph type="sldNum" sz="quarter" idx="10"/>
          </p:nvPr>
        </p:nvSpPr>
        <p:spPr/>
        <p:txBody>
          <a:bodyPr/>
          <a:lstStyle/>
          <a:p>
            <a:fld id="{01076A93-E542-42E3-A3F1-F664C0233099}" type="slidenum">
              <a:rPr lang="en-US" smtClean="0"/>
              <a:t>1</a:t>
            </a:fld>
            <a:endParaRPr lang="en-US"/>
          </a:p>
        </p:txBody>
      </p:sp>
    </p:spTree>
    <p:extLst>
      <p:ext uri="{BB962C8B-B14F-4D97-AF65-F5344CB8AC3E}">
        <p14:creationId xmlns:p14="http://schemas.microsoft.com/office/powerpoint/2010/main" val="218456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related variables: </a:t>
            </a:r>
          </a:p>
          <a:p>
            <a:r>
              <a:rPr lang="en-US" dirty="0"/>
              <a:t>STRATVAR(</a:t>
            </a:r>
            <a:r>
              <a:rPr lang="en-US" dirty="0" err="1"/>
              <a:t>varname</a:t>
            </a:r>
            <a:r>
              <a:rPr lang="en-US" dirty="0"/>
              <a:t>): The </a:t>
            </a:r>
            <a:r>
              <a:rPr lang="en-US" dirty="0" err="1"/>
              <a:t>opplot</a:t>
            </a:r>
            <a:r>
              <a:rPr lang="en-US" dirty="0"/>
              <a:t> command shows data for one stratum per plot.  If your dataset contains data for more than 1 stratum, specify the stratum ID variable and use the stratum option.</a:t>
            </a:r>
          </a:p>
          <a:p>
            <a:r>
              <a:rPr lang="en-US" dirty="0"/>
              <a:t>STRATUM(string): The value of STRATVAR for which to make the plot.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10</a:t>
            </a:fld>
            <a:endParaRPr lang="en-US"/>
          </a:p>
        </p:txBody>
      </p:sp>
    </p:spTree>
    <p:extLst>
      <p:ext uri="{BB962C8B-B14F-4D97-AF65-F5344CB8AC3E}">
        <p14:creationId xmlns:p14="http://schemas.microsoft.com/office/powerpoint/2010/main" val="357933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choices for the bar widths.  Either the </a:t>
            </a:r>
            <a:r>
              <a:rPr lang="en-US" dirty="0" err="1"/>
              <a:t>WEIGHTvar</a:t>
            </a:r>
            <a:r>
              <a:rPr lang="en-US" dirty="0"/>
              <a:t> or EQUALWIDTH option is specified or neither are specified.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11</a:t>
            </a:fld>
            <a:endParaRPr lang="en-US"/>
          </a:p>
        </p:txBody>
      </p:sp>
    </p:spTree>
    <p:extLst>
      <p:ext uri="{BB962C8B-B14F-4D97-AF65-F5344CB8AC3E}">
        <p14:creationId xmlns:p14="http://schemas.microsoft.com/office/powerpoint/2010/main" val="376293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neither </a:t>
            </a:r>
            <a:r>
              <a:rPr lang="en-US" dirty="0" err="1"/>
              <a:t>WEIGTHvar</a:t>
            </a:r>
            <a:r>
              <a:rPr lang="en-US" dirty="0"/>
              <a:t> or EQUALWIDTH options are specified, then the data are self-weighted (assumed to be equal); the bar widths are proportional to the number of respondents in the cluster, and the shaded proportion of the entire plot is equal to the unweighted sample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12</a:t>
            </a:fld>
            <a:endParaRPr lang="en-US"/>
          </a:p>
        </p:txBody>
      </p:sp>
    </p:spTree>
    <p:extLst>
      <p:ext uri="{BB962C8B-B14F-4D97-AF65-F5344CB8AC3E}">
        <p14:creationId xmlns:p14="http://schemas.microsoft.com/office/powerpoint/2010/main" val="45952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a:t>
            </a:r>
            <a:r>
              <a:rPr lang="en-US" dirty="0" err="1"/>
              <a:t>WEIGHTvar</a:t>
            </a:r>
            <a:r>
              <a:rPr lang="en-US" dirty="0"/>
              <a:t>(</a:t>
            </a:r>
            <a:r>
              <a:rPr lang="en-US" dirty="0" err="1"/>
              <a:t>varname</a:t>
            </a:r>
            <a:r>
              <a:rPr lang="en-US" dirty="0"/>
              <a:t>) option is specified then the user points to the variable in the dataset that holds the survey weight.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Weighted OP plots are the preferred method for 2 reasons: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shaded proportion represents the weighted sample coverage estimate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width of each bar represents that cluster’s weighted proportion of the population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Downsides…we don’t know how many kids were sampled in each cluster &amp; probably can’t label the bars clearly.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13</a:t>
            </a:fld>
            <a:endParaRPr lang="en-US"/>
          </a:p>
        </p:txBody>
      </p:sp>
    </p:spTree>
    <p:extLst>
      <p:ext uri="{BB962C8B-B14F-4D97-AF65-F5344CB8AC3E}">
        <p14:creationId xmlns:p14="http://schemas.microsoft.com/office/powerpoint/2010/main" val="232300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EQUALWIDTH option is specified, then all the bars will appear with equal width, regardless of the number of respondents in the cluster and regardless of the values of the </a:t>
            </a:r>
            <a:r>
              <a:rPr lang="en-US" dirty="0" err="1"/>
              <a:t>weightvar</a:t>
            </a:r>
            <a:r>
              <a:rPr lang="en-US" dirty="0"/>
              <a:t>.  </a:t>
            </a:r>
          </a:p>
          <a:p>
            <a:endParaRPr lang="en-US" dirty="0"/>
          </a:p>
          <a:p>
            <a:r>
              <a:rPr lang="en-US" dirty="0"/>
              <a:t>Regardless which bar width option is used, the bar height will always be the same because the shaded proportion of each bar represents the proportion of respondents in that cluster whose value of the binary variable is 1.</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14</a:t>
            </a:fld>
            <a:endParaRPr lang="en-US"/>
          </a:p>
        </p:txBody>
      </p:sp>
    </p:spTree>
    <p:extLst>
      <p:ext uri="{BB962C8B-B14F-4D97-AF65-F5344CB8AC3E}">
        <p14:creationId xmlns:p14="http://schemas.microsoft.com/office/powerpoint/2010/main" val="3446640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all three of the OP plots from the previous slides at once…Notice the bar height for cluster 236 (shown in yellow) are all the same for each plot, 67%, but the bar widths all vary.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15</a:t>
            </a:fld>
            <a:endParaRPr lang="en-US"/>
          </a:p>
        </p:txBody>
      </p:sp>
    </p:spTree>
    <p:extLst>
      <p:ext uri="{BB962C8B-B14F-4D97-AF65-F5344CB8AC3E}">
        <p14:creationId xmlns:p14="http://schemas.microsoft.com/office/powerpoint/2010/main" val="366148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options for exporting the image…</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16</a:t>
            </a:fld>
            <a:endParaRPr lang="en-US"/>
          </a:p>
        </p:txBody>
      </p:sp>
    </p:spTree>
    <p:extLst>
      <p:ext uri="{BB962C8B-B14F-4D97-AF65-F5344CB8AC3E}">
        <p14:creationId xmlns:p14="http://schemas.microsoft.com/office/powerpoint/2010/main" val="4795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standard </a:t>
            </a:r>
            <a:r>
              <a:rPr lang="en-US" dirty="0" err="1"/>
              <a:t>twoway</a:t>
            </a:r>
            <a:r>
              <a:rPr lang="en-US" dirty="0"/>
              <a:t> options including titles, labels and sizes.</a:t>
            </a:r>
          </a:p>
        </p:txBody>
      </p:sp>
      <p:sp>
        <p:nvSpPr>
          <p:cNvPr id="4" name="Slide Number Placeholder 3"/>
          <p:cNvSpPr>
            <a:spLocks noGrp="1"/>
          </p:cNvSpPr>
          <p:nvPr>
            <p:ph type="sldNum" sz="quarter" idx="10"/>
          </p:nvPr>
        </p:nvSpPr>
        <p:spPr/>
        <p:txBody>
          <a:bodyPr/>
          <a:lstStyle/>
          <a:p>
            <a:fld id="{01076A93-E542-42E3-A3F1-F664C0233099}" type="slidenum">
              <a:rPr lang="en-US" smtClean="0"/>
              <a:t>17</a:t>
            </a:fld>
            <a:endParaRPr lang="en-US"/>
          </a:p>
        </p:txBody>
      </p:sp>
    </p:spTree>
    <p:extLst>
      <p:ext uri="{BB962C8B-B14F-4D97-AF65-F5344CB8AC3E}">
        <p14:creationId xmlns:p14="http://schemas.microsoft.com/office/powerpoint/2010/main" val="255574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also has control of the bar and line colors of the plot.</a:t>
            </a:r>
          </a:p>
        </p:txBody>
      </p:sp>
      <p:sp>
        <p:nvSpPr>
          <p:cNvPr id="4" name="Slide Number Placeholder 3"/>
          <p:cNvSpPr>
            <a:spLocks noGrp="1"/>
          </p:cNvSpPr>
          <p:nvPr>
            <p:ph type="sldNum" sz="quarter" idx="10"/>
          </p:nvPr>
        </p:nvSpPr>
        <p:spPr/>
        <p:txBody>
          <a:bodyPr/>
          <a:lstStyle/>
          <a:p>
            <a:fld id="{01076A93-E542-42E3-A3F1-F664C0233099}" type="slidenum">
              <a:rPr lang="en-US" smtClean="0"/>
              <a:t>18</a:t>
            </a:fld>
            <a:endParaRPr lang="en-US"/>
          </a:p>
        </p:txBody>
      </p:sp>
    </p:spTree>
    <p:extLst>
      <p:ext uri="{BB962C8B-B14F-4D97-AF65-F5344CB8AC3E}">
        <p14:creationId xmlns:p14="http://schemas.microsoft.com/office/powerpoint/2010/main" val="10128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BARCOLOR1 and LINECOLOR1 correspond to the bottom bars while BARCOLOR2 and LINECOLOR2 correspond to the top bars.</a:t>
            </a:r>
          </a:p>
        </p:txBody>
      </p:sp>
      <p:sp>
        <p:nvSpPr>
          <p:cNvPr id="4" name="Slide Number Placeholder 3"/>
          <p:cNvSpPr>
            <a:spLocks noGrp="1"/>
          </p:cNvSpPr>
          <p:nvPr>
            <p:ph type="sldNum" sz="quarter" idx="10"/>
          </p:nvPr>
        </p:nvSpPr>
        <p:spPr/>
        <p:txBody>
          <a:bodyPr/>
          <a:lstStyle/>
          <a:p>
            <a:fld id="{01076A93-E542-42E3-A3F1-F664C0233099}" type="slidenum">
              <a:rPr lang="en-US" smtClean="0"/>
              <a:t>19</a:t>
            </a:fld>
            <a:endParaRPr lang="en-US"/>
          </a:p>
        </p:txBody>
      </p:sp>
    </p:spTree>
    <p:extLst>
      <p:ext uri="{BB962C8B-B14F-4D97-AF65-F5344CB8AC3E}">
        <p14:creationId xmlns:p14="http://schemas.microsoft.com/office/powerpoint/2010/main" val="343579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 pipe plot is a special type of vertical bar chart.  It plots a binary outcome in cluster survey data.</a:t>
            </a:r>
          </a:p>
          <a:p>
            <a:endParaRPr lang="en-US" dirty="0"/>
          </a:p>
          <a:p>
            <a:r>
              <a:rPr lang="en-US" dirty="0"/>
              <a:t>Each cluster is represented with a vertical bar.</a:t>
            </a:r>
          </a:p>
          <a:p>
            <a:r>
              <a:rPr lang="en-US" dirty="0"/>
              <a:t>The shaded portion of the bar represents the proportion of respondents in that cluster whose value of the binary variable is 1 (described informally here using the word </a:t>
            </a:r>
            <a:r>
              <a:rPr lang="en-US" i="1" dirty="0"/>
              <a:t>coverage).</a:t>
            </a:r>
          </a:p>
          <a:p>
            <a:endParaRPr lang="en-US" dirty="0"/>
          </a:p>
          <a:p>
            <a:r>
              <a:rPr lang="en-US" dirty="0"/>
              <a:t>Clusters with the highest coverage are shown at the left side of the plot; coverage decreases monotonically from left to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plots help people visualize heterogeneity among the clusters.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in the vaccination field where a value of 1 means that the child received a dose of vaccine – that is a good thing and shaded bars are a good thing…it indicates high vaccination coverage among children…bars not shaded are a bad thing as it indicates children are not vaccinated and susceptible to disease.  For the purpose of this talk we will be thinking that values of 1 are good thing, but the logic can easily be reversed if that’s what your data calls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organ pipe plot is from a recent vaccination campaign in Nigeria.  It shows the proportion of children who received a measles dose during the campaign in the state of </a:t>
            </a:r>
            <a:r>
              <a:rPr lang="en-US" dirty="0" err="1"/>
              <a:t>Borno</a:t>
            </a:r>
            <a:r>
              <a:rPr lang="en-US" dirty="0"/>
              <a:t>.  Note that there are 30 bars in this plot representing the 30 clusters sampled in </a:t>
            </a:r>
            <a:r>
              <a:rPr lang="en-US" dirty="0" err="1"/>
              <a:t>Borno</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a:t>
            </a:fld>
            <a:endParaRPr lang="en-US"/>
          </a:p>
        </p:txBody>
      </p:sp>
    </p:spTree>
    <p:extLst>
      <p:ext uri="{BB962C8B-B14F-4D97-AF65-F5344CB8AC3E}">
        <p14:creationId xmlns:p14="http://schemas.microsoft.com/office/powerpoint/2010/main" val="88967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SAVEDATA(string) option saves a dataset that includes one row per bar in the plot; the left-most bar in the plot is represented by row 1 of the dataset and the right-most bar in the plot by the last row in the dataset.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20</a:t>
            </a:fld>
            <a:endParaRPr lang="en-US"/>
          </a:p>
        </p:txBody>
      </p:sp>
    </p:spTree>
    <p:extLst>
      <p:ext uri="{BB962C8B-B14F-4D97-AF65-F5344CB8AC3E}">
        <p14:creationId xmlns:p14="http://schemas.microsoft.com/office/powerpoint/2010/main" val="116292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dataset that is saved…</a:t>
            </a:r>
          </a:p>
          <a:p>
            <a:endParaRPr lang="en-US" dirty="0"/>
          </a:p>
          <a:p>
            <a:r>
              <a:rPr lang="en-US" dirty="0"/>
              <a:t>The dataset contains descriptive variables about the bars including the height and width, but more importantly include the </a:t>
            </a:r>
            <a:r>
              <a:rPr lang="en-US" dirty="0" err="1"/>
              <a:t>clusterid</a:t>
            </a:r>
            <a:r>
              <a:rPr lang="en-US" dirty="0"/>
              <a:t> and the number of respondents (</a:t>
            </a:r>
            <a:r>
              <a:rPr lang="en-US" dirty="0" err="1"/>
              <a:t>n_respondents</a:t>
            </a:r>
            <a:r>
              <a:rPr lang="en-US" dirty="0"/>
              <a:t>).</a:t>
            </a:r>
          </a:p>
          <a:p>
            <a:endParaRPr lang="en-US" dirty="0"/>
          </a:p>
          <a:p>
            <a:r>
              <a:rPr lang="en-US" dirty="0"/>
              <a:t>This dataset is useful for identifying the cluster ID for bars that show surprisingly low coverage.  In this example, the last bar in the plot (plot not shown) had a bar height of 11%...meaning 11% of the children sampled were found to be vaccinated.  We can see that this bar corresponds to cluster ID=77 and n=18 children were sampled.</a:t>
            </a:r>
          </a:p>
          <a:p>
            <a:endParaRPr lang="en-US" dirty="0"/>
          </a:p>
          <a:p>
            <a:r>
              <a:rPr lang="en-US" dirty="0"/>
              <a:t>If 11% is programmatically concerning, the stakeholders could decide to follow up and visit the area that corresponds to cluster 77 to ask some questions and learn why the outcomes there were lower than expected.</a:t>
            </a:r>
          </a:p>
        </p:txBody>
      </p:sp>
      <p:sp>
        <p:nvSpPr>
          <p:cNvPr id="4" name="Slide Number Placeholder 3"/>
          <p:cNvSpPr>
            <a:spLocks noGrp="1"/>
          </p:cNvSpPr>
          <p:nvPr>
            <p:ph type="sldNum" sz="quarter" idx="10"/>
          </p:nvPr>
        </p:nvSpPr>
        <p:spPr/>
        <p:txBody>
          <a:bodyPr/>
          <a:lstStyle/>
          <a:p>
            <a:fld id="{01076A93-E542-42E3-A3F1-F664C0233099}" type="slidenum">
              <a:rPr lang="en-US" smtClean="0"/>
              <a:t>21</a:t>
            </a:fld>
            <a:endParaRPr lang="en-US"/>
          </a:p>
        </p:txBody>
      </p:sp>
    </p:spTree>
    <p:extLst>
      <p:ext uri="{BB962C8B-B14F-4D97-AF65-F5344CB8AC3E}">
        <p14:creationId xmlns:p14="http://schemas.microsoft.com/office/powerpoint/2010/main" val="51173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PLOTN is specified, the plot will include a second y-axis and a line showing the number of respondents per cluster.  </a:t>
            </a:r>
          </a:p>
        </p:txBody>
      </p:sp>
      <p:sp>
        <p:nvSpPr>
          <p:cNvPr id="4" name="Slide Number Placeholder 3"/>
          <p:cNvSpPr>
            <a:spLocks noGrp="1"/>
          </p:cNvSpPr>
          <p:nvPr>
            <p:ph type="sldNum" sz="quarter" idx="10"/>
          </p:nvPr>
        </p:nvSpPr>
        <p:spPr/>
        <p:txBody>
          <a:bodyPr/>
          <a:lstStyle/>
          <a:p>
            <a:fld id="{01076A93-E542-42E3-A3F1-F664C0233099}" type="slidenum">
              <a:rPr lang="en-US" smtClean="0"/>
              <a:t>22</a:t>
            </a:fld>
            <a:endParaRPr lang="en-US"/>
          </a:p>
        </p:txBody>
      </p:sp>
    </p:spTree>
    <p:extLst>
      <p:ext uri="{BB962C8B-B14F-4D97-AF65-F5344CB8AC3E}">
        <p14:creationId xmlns:p14="http://schemas.microsoft.com/office/powerpoint/2010/main" val="399494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23</a:t>
            </a:fld>
            <a:endParaRPr lang="en-US"/>
          </a:p>
        </p:txBody>
      </p:sp>
    </p:spTree>
    <p:extLst>
      <p:ext uri="{BB962C8B-B14F-4D97-AF65-F5344CB8AC3E}">
        <p14:creationId xmlns:p14="http://schemas.microsoft.com/office/powerpoint/2010/main" val="3057597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may specify the properties of the “</a:t>
            </a:r>
            <a:r>
              <a:rPr lang="en-US" dirty="0" err="1"/>
              <a:t>plotn</a:t>
            </a:r>
            <a:r>
              <a:rPr lang="en-US" dirty="0"/>
              <a:t>” line and of its axis title &amp; labels using the options listed.</a:t>
            </a:r>
          </a:p>
          <a:p>
            <a:endParaRPr lang="en-US" dirty="0"/>
          </a:p>
          <a:p>
            <a:r>
              <a:rPr lang="en-US" dirty="0"/>
              <a:t>YROUND2(integer 5) affects the labels on the second y-axis if the user specifies the PLOTN option.  </a:t>
            </a:r>
          </a:p>
          <a:p>
            <a:r>
              <a:rPr lang="en-US" dirty="0"/>
              <a:t>The scale will run from 0 up to the (maximum number of respondents in a cluster plus one) rounded up to the next multiple of YROUND2.   </a:t>
            </a:r>
          </a:p>
          <a:p>
            <a:r>
              <a:rPr lang="en-US" dirty="0"/>
              <a:t>Default is to round up to the next multiple of 5.</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24</a:t>
            </a:fld>
            <a:endParaRPr lang="en-US"/>
          </a:p>
        </p:txBody>
      </p:sp>
    </p:spTree>
    <p:extLst>
      <p:ext uri="{BB962C8B-B14F-4D97-AF65-F5344CB8AC3E}">
        <p14:creationId xmlns:p14="http://schemas.microsoft.com/office/powerpoint/2010/main" val="211542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25</a:t>
            </a:fld>
            <a:endParaRPr lang="en-US"/>
          </a:p>
        </p:txBody>
      </p:sp>
    </p:spTree>
    <p:extLst>
      <p:ext uri="{BB962C8B-B14F-4D97-AF65-F5344CB8AC3E}">
        <p14:creationId xmlns:p14="http://schemas.microsoft.com/office/powerpoint/2010/main" val="93082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26</a:t>
            </a:fld>
            <a:endParaRPr lang="en-US"/>
          </a:p>
        </p:txBody>
      </p:sp>
    </p:spTree>
    <p:extLst>
      <p:ext uri="{BB962C8B-B14F-4D97-AF65-F5344CB8AC3E}">
        <p14:creationId xmlns:p14="http://schemas.microsoft.com/office/powerpoint/2010/main" val="253338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options added in 2024 - User may specify a low coverage threshold (</a:t>
            </a:r>
            <a:r>
              <a:rPr lang="en-US" dirty="0" err="1"/>
              <a:t>LCTHRESHold</a:t>
            </a:r>
            <a:r>
              <a:rPr lang="en-US" dirty="0"/>
              <a:t>) and HIGH coverage threshold (HIGH) to stratify the results into 3 different coverage categories – each shown with different colored bars.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Clusters with coverage &lt;= the </a:t>
            </a:r>
            <a:r>
              <a:rPr lang="en-US" dirty="0" err="1"/>
              <a:t>LCTHRESHold</a:t>
            </a:r>
            <a:r>
              <a:rPr lang="en-US" dirty="0"/>
              <a:t> value will be considered part of the </a:t>
            </a:r>
            <a:r>
              <a:rPr lang="en-US" i="1" dirty="0"/>
              <a:t>LOW</a:t>
            </a:r>
            <a:r>
              <a:rPr lang="en-US" dirty="0"/>
              <a:t>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 with coverage &gt;= the HIGH value are part of the </a:t>
            </a:r>
            <a:r>
              <a:rPr lang="en-US" i="1" dirty="0"/>
              <a:t>HIGH category; </a:t>
            </a:r>
            <a:r>
              <a:rPr lang="en-US" dirty="0"/>
              <a:t>all others fall into the </a:t>
            </a:r>
            <a:r>
              <a:rPr lang="en-US" i="1" dirty="0"/>
              <a:t>MID</a:t>
            </a:r>
            <a:r>
              <a:rPr lang="en-US" dirty="0"/>
              <a:t> category.  </a:t>
            </a:r>
          </a:p>
          <a:p>
            <a:endParaRPr lang="en-US" dirty="0"/>
          </a:p>
          <a:p>
            <a:r>
              <a:rPr lang="en-US" dirty="0"/>
              <a:t>If the </a:t>
            </a:r>
            <a:r>
              <a:rPr lang="en-US" dirty="0" err="1"/>
              <a:t>LCTHRESHold</a:t>
            </a:r>
            <a:r>
              <a:rPr lang="en-US" dirty="0"/>
              <a:t> and HIGH have the same value only 2 coverage categories will be displayed and clusters with coverage exactly equal to that threshold will be shown in the low category.</a:t>
            </a:r>
          </a:p>
          <a:p>
            <a:endParaRPr lang="en-US" dirty="0"/>
          </a:p>
          <a:p>
            <a:r>
              <a:rPr lang="en-US" dirty="0"/>
              <a:t>For each coverage category, the user can specify bar and line color options like those previously discussed for BARCOLOR1 and LINECOLOR1. </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27</a:t>
            </a:fld>
            <a:endParaRPr lang="en-US"/>
          </a:p>
        </p:txBody>
      </p:sp>
    </p:spTree>
    <p:extLst>
      <p:ext uri="{BB962C8B-B14F-4D97-AF65-F5344CB8AC3E}">
        <p14:creationId xmlns:p14="http://schemas.microsoft.com/office/powerpoint/2010/main" val="3787578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a:t>
            </a:r>
            <a:r>
              <a:rPr lang="en-US" dirty="0" err="1"/>
              <a:t>LCTHRESHold</a:t>
            </a:r>
            <a:r>
              <a:rPr lang="en-US" dirty="0"/>
              <a:t> is different from the HIGH value this will result in three coverage categories; HIGH, MID and LOW.</a:t>
            </a:r>
          </a:p>
          <a:p>
            <a:endParaRPr lang="en-US" dirty="0"/>
          </a:p>
          <a:p>
            <a:r>
              <a:rPr lang="en-US" dirty="0"/>
              <a:t>The </a:t>
            </a:r>
            <a:r>
              <a:rPr lang="en-US" dirty="0" err="1"/>
              <a:t>barcolors</a:t>
            </a:r>
            <a:r>
              <a:rPr lang="en-US" dirty="0"/>
              <a:t> shown here are the default color options.</a:t>
            </a:r>
          </a:p>
          <a:p>
            <a:endParaRPr lang="en-US" dirty="0"/>
          </a:p>
          <a:p>
            <a:r>
              <a:rPr lang="en-US" dirty="0"/>
              <a:t>For this plot, we are interested in talking about with survey stakeholders about three types of clusters: those where every sampled respondent had the outcome, those where 50% or fewer had the outcome (surprisingly low), and those with coverage between 50 and 100%.  The options to give them different colors help us prepare for those conversations.</a:t>
            </a:r>
          </a:p>
        </p:txBody>
      </p:sp>
      <p:sp>
        <p:nvSpPr>
          <p:cNvPr id="4" name="Slide Number Placeholder 3"/>
          <p:cNvSpPr>
            <a:spLocks noGrp="1"/>
          </p:cNvSpPr>
          <p:nvPr>
            <p:ph type="sldNum" sz="quarter" idx="10"/>
          </p:nvPr>
        </p:nvSpPr>
        <p:spPr/>
        <p:txBody>
          <a:bodyPr/>
          <a:lstStyle/>
          <a:p>
            <a:fld id="{01076A93-E542-42E3-A3F1-F664C0233099}" type="slidenum">
              <a:rPr lang="en-US" smtClean="0"/>
              <a:t>28</a:t>
            </a:fld>
            <a:endParaRPr lang="en-US"/>
          </a:p>
        </p:txBody>
      </p:sp>
    </p:spTree>
    <p:extLst>
      <p:ext uri="{BB962C8B-B14F-4D97-AF65-F5344CB8AC3E}">
        <p14:creationId xmlns:p14="http://schemas.microsoft.com/office/powerpoint/2010/main" val="1182606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a:t>
            </a:r>
            <a:r>
              <a:rPr lang="en-US" dirty="0" err="1"/>
              <a:t>LCTHRESHold</a:t>
            </a:r>
            <a:r>
              <a:rPr lang="en-US" dirty="0"/>
              <a:t> and HIGH take on the same value, the plot will only show two coverage categories. If the coverage is equal to the HIGH and </a:t>
            </a:r>
            <a:r>
              <a:rPr lang="en-US" dirty="0" err="1"/>
              <a:t>LCTHRESHold</a:t>
            </a:r>
            <a:r>
              <a:rPr lang="en-US" dirty="0"/>
              <a:t> value it will be placed in the LOW coverage category. </a:t>
            </a:r>
          </a:p>
        </p:txBody>
      </p:sp>
      <p:sp>
        <p:nvSpPr>
          <p:cNvPr id="4" name="Slide Number Placeholder 3"/>
          <p:cNvSpPr>
            <a:spLocks noGrp="1"/>
          </p:cNvSpPr>
          <p:nvPr>
            <p:ph type="sldNum" sz="quarter" idx="10"/>
          </p:nvPr>
        </p:nvSpPr>
        <p:spPr/>
        <p:txBody>
          <a:bodyPr/>
          <a:lstStyle/>
          <a:p>
            <a:fld id="{01076A93-E542-42E3-A3F1-F664C0233099}" type="slidenum">
              <a:rPr lang="en-US" smtClean="0"/>
              <a:t>29</a:t>
            </a:fld>
            <a:endParaRPr lang="en-US"/>
          </a:p>
        </p:txBody>
      </p:sp>
    </p:spTree>
    <p:extLst>
      <p:ext uri="{BB962C8B-B14F-4D97-AF65-F5344CB8AC3E}">
        <p14:creationId xmlns:p14="http://schemas.microsoft.com/office/powerpoint/2010/main" val="25675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a:t>
            </a:fld>
            <a:endParaRPr lang="en-US"/>
          </a:p>
        </p:txBody>
      </p:sp>
    </p:spTree>
    <p:extLst>
      <p:ext uri="{BB962C8B-B14F-4D97-AF65-F5344CB8AC3E}">
        <p14:creationId xmlns:p14="http://schemas.microsoft.com/office/powerpoint/2010/main" val="2470885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may change the bar colors by specifying barcolorhigh1, barcolormid1 and barcolorlow1.</a:t>
            </a:r>
          </a:p>
        </p:txBody>
      </p:sp>
      <p:sp>
        <p:nvSpPr>
          <p:cNvPr id="4" name="Slide Number Placeholder 3"/>
          <p:cNvSpPr>
            <a:spLocks noGrp="1"/>
          </p:cNvSpPr>
          <p:nvPr>
            <p:ph type="sldNum" sz="quarter" idx="10"/>
          </p:nvPr>
        </p:nvSpPr>
        <p:spPr/>
        <p:txBody>
          <a:bodyPr/>
          <a:lstStyle/>
          <a:p>
            <a:fld id="{01076A93-E542-42E3-A3F1-F664C0233099}" type="slidenum">
              <a:rPr lang="en-US" smtClean="0"/>
              <a:t>30</a:t>
            </a:fld>
            <a:endParaRPr lang="en-US"/>
          </a:p>
        </p:txBody>
      </p:sp>
    </p:spTree>
    <p:extLst>
      <p:ext uri="{BB962C8B-B14F-4D97-AF65-F5344CB8AC3E}">
        <p14:creationId xmlns:p14="http://schemas.microsoft.com/office/powerpoint/2010/main" val="115810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options added in 2024 – User can add the Estimated Coverage, Design Effect, and </a:t>
            </a:r>
            <a:r>
              <a:rPr lang="en-US" dirty="0" err="1"/>
              <a:t>Intercluster</a:t>
            </a:r>
            <a:r>
              <a:rPr lang="en-US" dirty="0"/>
              <a:t> Correlation Coefficient as footnotes to the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can be used in conjunction with the standard </a:t>
            </a:r>
            <a:r>
              <a:rPr lang="en-US" dirty="0" err="1"/>
              <a:t>FOOTnote</a:t>
            </a:r>
            <a:r>
              <a:rPr lang="en-US" dirty="0"/>
              <a:t> option. </a:t>
            </a:r>
          </a:p>
        </p:txBody>
      </p:sp>
      <p:sp>
        <p:nvSpPr>
          <p:cNvPr id="4" name="Slide Number Placeholder 3"/>
          <p:cNvSpPr>
            <a:spLocks noGrp="1"/>
          </p:cNvSpPr>
          <p:nvPr>
            <p:ph type="sldNum" sz="quarter" idx="10"/>
          </p:nvPr>
        </p:nvSpPr>
        <p:spPr/>
        <p:txBody>
          <a:bodyPr/>
          <a:lstStyle/>
          <a:p>
            <a:fld id="{01076A93-E542-42E3-A3F1-F664C0233099}" type="slidenum">
              <a:rPr lang="en-US" smtClean="0"/>
              <a:t>31</a:t>
            </a:fld>
            <a:endParaRPr lang="en-US"/>
          </a:p>
        </p:txBody>
      </p:sp>
    </p:spTree>
    <p:extLst>
      <p:ext uri="{BB962C8B-B14F-4D97-AF65-F5344CB8AC3E}">
        <p14:creationId xmlns:p14="http://schemas.microsoft.com/office/powerpoint/2010/main" val="2248992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can add the Estimated Coverage, Design Effect and </a:t>
            </a:r>
            <a:r>
              <a:rPr lang="en-US" dirty="0" err="1"/>
              <a:t>Intercluster</a:t>
            </a:r>
            <a:r>
              <a:rPr lang="en-US" dirty="0"/>
              <a:t> Correlation Coefficient to the plot by specifying FOOTNOTECOVG, FOOTNOTEDEFF and FOOTNOTEICC. </a:t>
            </a:r>
          </a:p>
          <a:p>
            <a:endParaRPr lang="en-US" dirty="0"/>
          </a:p>
          <a:p>
            <a:r>
              <a:rPr lang="en-US" dirty="0"/>
              <a:t>Additional footnotes can be added by using the NOTE option. These will always appear after the COVG, DEFF, and ICC footnotes. </a:t>
            </a:r>
          </a:p>
        </p:txBody>
      </p:sp>
      <p:sp>
        <p:nvSpPr>
          <p:cNvPr id="4" name="Slide Number Placeholder 3"/>
          <p:cNvSpPr>
            <a:spLocks noGrp="1"/>
          </p:cNvSpPr>
          <p:nvPr>
            <p:ph type="sldNum" sz="quarter" idx="10"/>
          </p:nvPr>
        </p:nvSpPr>
        <p:spPr/>
        <p:txBody>
          <a:bodyPr/>
          <a:lstStyle/>
          <a:p>
            <a:fld id="{01076A93-E542-42E3-A3F1-F664C0233099}" type="slidenum">
              <a:rPr lang="en-US" smtClean="0"/>
              <a:t>32</a:t>
            </a:fld>
            <a:endParaRPr lang="en-US"/>
          </a:p>
        </p:txBody>
      </p:sp>
    </p:spTree>
    <p:extLst>
      <p:ext uri="{BB962C8B-B14F-4D97-AF65-F5344CB8AC3E}">
        <p14:creationId xmlns:p14="http://schemas.microsoft.com/office/powerpoint/2010/main" val="4283841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 plots are not Pareto charts, which are commonly used in quality control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both graphics sort bars in descending order, there are fundamental differences between the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Pareto charts highlight important factors among a large group of factors (often defects), and focus on the bars or categories on the left side of the chart to attribute failures to causes.  They show category frequencies and a cumulative percentage line.</a:t>
            </a:r>
          </a:p>
          <a:p>
            <a:endParaRPr lang="en-US" dirty="0"/>
          </a:p>
          <a:p>
            <a:r>
              <a:rPr lang="en-US" dirty="0"/>
              <a:t>With OP WEIGHTED plots, we are interested in the overall proportion of the plot that is shaded (green in this example), as that represents an estimate of coverage in that stratum. Also, OP plots in the vaccination setting focus on the right side of the plot to spot clusters with surprisingly low coverage.  </a:t>
            </a:r>
          </a:p>
          <a:p>
            <a:endParaRPr lang="en-US" dirty="0"/>
          </a:p>
          <a:p>
            <a:r>
              <a:rPr lang="en-US" dirty="0"/>
              <a:t>Superficially they may look similar but there is a different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Stata has a Pareto dot plot as proposed by Wilkinson (2006) (command &lt;</a:t>
            </a:r>
            <a:r>
              <a:rPr lang="en-US" dirty="0" err="1"/>
              <a:t>pdplot</a:t>
            </a:r>
            <a:r>
              <a:rPr lang="en-US" dirty="0"/>
              <a:t>&gt; written by Nick Cox)</a:t>
            </a: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33</a:t>
            </a:fld>
            <a:endParaRPr lang="en-US"/>
          </a:p>
        </p:txBody>
      </p:sp>
    </p:spTree>
    <p:extLst>
      <p:ext uri="{BB962C8B-B14F-4D97-AF65-F5344CB8AC3E}">
        <p14:creationId xmlns:p14="http://schemas.microsoft.com/office/powerpoint/2010/main" val="1078110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time and budget constraints for household surveys, cluster sampling is usually preferred to simple random sampling.</a:t>
            </a:r>
          </a:p>
          <a:p>
            <a:r>
              <a:rPr lang="en-US" dirty="0"/>
              <a:t>When this happens, responses within a cluster are likely to be more correlated than if the responses were chosen at random.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ICC is a measure of the correlation of responses within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ICC ranges theoretically from [-1,1] but practically in our line of work it ranges from values just below 0 up to 1.  Values near (or slightly below) 0 imply responses are not correlated whereas values near 1 imply responses are very correlated.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Surveyors have no control over the ICC; it is a feature of the population.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beginning stages of survey planning, you need to estimate the ICC to incorporate into the design effect in the sample size calculation.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domino affect -&gt; the ICC affects the design effect (DEFF) which affects the sample size calculations which affect confidence interval widths.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all of this important to this talk?  The OP plot bar height variability is a visual representation of the ICC.</a:t>
            </a:r>
          </a:p>
        </p:txBody>
      </p:sp>
      <p:sp>
        <p:nvSpPr>
          <p:cNvPr id="4" name="Slide Number Placeholder 3"/>
          <p:cNvSpPr>
            <a:spLocks noGrp="1"/>
          </p:cNvSpPr>
          <p:nvPr>
            <p:ph type="sldNum" sz="quarter" idx="10"/>
          </p:nvPr>
        </p:nvSpPr>
        <p:spPr/>
        <p:txBody>
          <a:bodyPr/>
          <a:lstStyle/>
          <a:p>
            <a:fld id="{01076A93-E542-42E3-A3F1-F664C0233099}" type="slidenum">
              <a:rPr lang="en-US" smtClean="0"/>
              <a:t>34</a:t>
            </a:fld>
            <a:endParaRPr lang="en-US"/>
          </a:p>
        </p:txBody>
      </p:sp>
    </p:spTree>
    <p:extLst>
      <p:ext uri="{BB962C8B-B14F-4D97-AF65-F5344CB8AC3E}">
        <p14:creationId xmlns:p14="http://schemas.microsoft.com/office/powerpoint/2010/main" val="2451935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these OP plots from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strata -&gt; 16 clusters -&gt; sampled 16 respondents -&gt; total of 256 respondents per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coverage estimated for each stratum.</a:t>
            </a:r>
          </a:p>
          <a:p>
            <a:endParaRPr lang="en-US" dirty="0"/>
          </a:p>
          <a:p>
            <a:r>
              <a:rPr lang="en-US" dirty="0"/>
              <a:t>Let’s look at them individually…</a:t>
            </a:r>
          </a:p>
        </p:txBody>
      </p:sp>
      <p:sp>
        <p:nvSpPr>
          <p:cNvPr id="4" name="Slide Number Placeholder 3"/>
          <p:cNvSpPr>
            <a:spLocks noGrp="1"/>
          </p:cNvSpPr>
          <p:nvPr>
            <p:ph type="sldNum" sz="quarter" idx="10"/>
          </p:nvPr>
        </p:nvSpPr>
        <p:spPr/>
        <p:txBody>
          <a:bodyPr/>
          <a:lstStyle/>
          <a:p>
            <a:fld id="{01076A93-E542-42E3-A3F1-F664C0233099}" type="slidenum">
              <a:rPr lang="en-US" smtClean="0"/>
              <a:t>35</a:t>
            </a:fld>
            <a:endParaRPr lang="en-US"/>
          </a:p>
        </p:txBody>
      </p:sp>
    </p:spTree>
    <p:extLst>
      <p:ext uri="{BB962C8B-B14F-4D97-AF65-F5344CB8AC3E}">
        <p14:creationId xmlns:p14="http://schemas.microsoft.com/office/powerpoint/2010/main" val="817851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each stratum had the same number of respondents sampled, they all resulted in different CI widths because they all had different ICCs.</a:t>
            </a:r>
          </a:p>
          <a:p>
            <a:endParaRPr lang="en-US" dirty="0"/>
          </a:p>
          <a:p>
            <a:r>
              <a:rPr lang="en-US" dirty="0"/>
              <a:t>The top OP plot shows a stratum with homogeneous coverage -&gt; ICC=0 -&gt; DEFF=1 -&gt; highest ESS possible-&gt; tightest CI shown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Whereas the bottom OP plots shows a stratum at the other spectrum where some clusters have 100% coverage and other clusters have 0% -&gt; ICC near 1 -&gt; DEFF near maximum possible value…which is 16 in this case…the avg # of respondents per cluster (m) -&gt; ESS is the lowest possible in this scenario…16 -&gt; CI width is the largest possible in this scenario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plots in the middle show different patterns of coverage -&gt; ICC ranges between 0 and 1 -&gt; DEFF ranges between 1 and 16…average number of respondents per cluster -&gt; CI widths will be between the two extremes.</a:t>
            </a:r>
          </a:p>
          <a:p>
            <a:endParaRPr lang="en-US" dirty="0"/>
          </a:p>
          <a:p>
            <a:r>
              <a:rPr lang="en-US" dirty="0"/>
              <a:t>***Extra notes***</a:t>
            </a:r>
          </a:p>
          <a:p>
            <a:r>
              <a:rPr lang="en-US" dirty="0"/>
              <a:t>Note that small values of ICC correspond to small values of DEFF (vice versa)</a:t>
            </a:r>
          </a:p>
          <a:p>
            <a:r>
              <a:rPr lang="en-US" dirty="0"/>
              <a:t>DEFF = [1+ (m-1)*ICC][1 + CV</a:t>
            </a:r>
            <a:r>
              <a:rPr lang="en-US" baseline="-25000" dirty="0"/>
              <a:t>w</a:t>
            </a:r>
            <a:r>
              <a:rPr lang="en-US" baseline="30000" dirty="0"/>
              <a:t>2</a:t>
            </a:r>
            <a:r>
              <a:rPr lang="en-US" dirty="0"/>
              <a:t>] (m is the average number of respondents per cluster and </a:t>
            </a:r>
            <a:r>
              <a:rPr lang="en-US" dirty="0" err="1"/>
              <a:t>CV</a:t>
            </a:r>
            <a:r>
              <a:rPr lang="en-US" baseline="-25000" dirty="0" err="1"/>
              <a:t>w</a:t>
            </a:r>
            <a:r>
              <a:rPr lang="en-US" baseline="-25000" dirty="0"/>
              <a:t> </a:t>
            </a:r>
            <a:r>
              <a:rPr lang="en-US" baseline="0" dirty="0"/>
              <a:t>means coefficient of variation of the weights</a:t>
            </a:r>
            <a:r>
              <a:rPr lang="en-US" dirty="0"/>
              <a:t>)</a:t>
            </a:r>
          </a:p>
          <a:p>
            <a:endParaRPr lang="en-US" dirty="0"/>
          </a:p>
          <a:p>
            <a:r>
              <a:rPr lang="en-US" dirty="0"/>
              <a:t>Note also that when coverage is equal across clusters, the ICC is technically = -1/(m-1) where m is the average number of respondents per cluster.  A negative ICC would yield a DEFF smaller than one.  When estimating vaccination coverage survey outcomes, we usually follow the convention described in Dean and Pagano 2015 and other publications, where the DEFF is constrained to be ≥ 1.</a:t>
            </a:r>
          </a:p>
          <a:p>
            <a:endParaRPr lang="en-US" dirty="0"/>
          </a:p>
          <a:p>
            <a:pPr algn="r"/>
            <a:r>
              <a:rPr lang="en-US" dirty="0">
                <a:effectLst/>
              </a:rPr>
              <a:t>1. </a:t>
            </a:r>
          </a:p>
          <a:p>
            <a:pPr>
              <a:spcBef>
                <a:spcPts val="0"/>
              </a:spcBef>
              <a:spcAft>
                <a:spcPts val="0"/>
              </a:spcAft>
            </a:pPr>
            <a:r>
              <a:rPr lang="en-US" dirty="0">
                <a:effectLst/>
              </a:rPr>
              <a:t>Dean N, Pagano M. Evaluating Confidence Interval Methods for Binomial Proportions in Clustered Surveys. Journal of Survey Statistics and Methodology. 2015;3: 484–503. doi:</a:t>
            </a:r>
            <a:r>
              <a:rPr lang="en-US" dirty="0">
                <a:effectLst/>
                <a:hlinkClick r:id="rId3"/>
              </a:rPr>
              <a:t>10.1093/</a:t>
            </a:r>
            <a:r>
              <a:rPr lang="en-US" dirty="0" err="1">
                <a:effectLst/>
                <a:hlinkClick r:id="rId3"/>
              </a:rPr>
              <a:t>jssam</a:t>
            </a:r>
            <a:r>
              <a:rPr lang="en-US" dirty="0">
                <a:effectLst/>
                <a:hlinkClick r:id="rId3"/>
              </a:rPr>
              <a:t>/smv024</a:t>
            </a:r>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36</a:t>
            </a:fld>
            <a:endParaRPr lang="en-US"/>
          </a:p>
        </p:txBody>
      </p:sp>
    </p:spTree>
    <p:extLst>
      <p:ext uri="{BB962C8B-B14F-4D97-AF65-F5344CB8AC3E}">
        <p14:creationId xmlns:p14="http://schemas.microsoft.com/office/powerpoint/2010/main" val="25192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So…the visual connection to the ICC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When planning a survey, you have estimate the ICC.  If there was a previous similar survey conducted, then you could start with those estimates for your sample size calculations.  If not, think hard about the expected correlation of responses within clusters of each stratum and estimate the ICC accordingly, knowing that that estimate will impact the CI 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The OP plot bar height variability is a visual representation of the ICC that can help you picture the correlation in that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Pay it forward…after you finish your survey, make the OP plots and report the estimated ICC values, so that the next person (possibly you) planning the next survey has them as a baseline to start thinking about their ICC estimate for sample size calculations for their survey.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37</a:t>
            </a:fld>
            <a:endParaRPr lang="en-US"/>
          </a:p>
        </p:txBody>
      </p:sp>
    </p:spTree>
    <p:extLst>
      <p:ext uri="{BB962C8B-B14F-4D97-AF65-F5344CB8AC3E}">
        <p14:creationId xmlns:p14="http://schemas.microsoft.com/office/powerpoint/2010/main" val="2205697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highlighted a few examples of where organ pipe plots have been used, and here are a few more, including the 2018 WHO Vaccination Coverage cluster surveys reference manual and the WHO suite of Stata programs named vaccination coverage quality indicators (VCQI).</a:t>
            </a:r>
          </a:p>
        </p:txBody>
      </p:sp>
      <p:sp>
        <p:nvSpPr>
          <p:cNvPr id="4" name="Slide Number Placeholder 3"/>
          <p:cNvSpPr>
            <a:spLocks noGrp="1"/>
          </p:cNvSpPr>
          <p:nvPr>
            <p:ph type="sldNum" sz="quarter" idx="10"/>
          </p:nvPr>
        </p:nvSpPr>
        <p:spPr/>
        <p:txBody>
          <a:bodyPr/>
          <a:lstStyle/>
          <a:p>
            <a:fld id="{01076A93-E542-42E3-A3F1-F664C0233099}" type="slidenum">
              <a:rPr lang="en-US" smtClean="0"/>
              <a:t>38</a:t>
            </a:fld>
            <a:endParaRPr lang="en-US"/>
          </a:p>
        </p:txBody>
      </p:sp>
    </p:spTree>
    <p:extLst>
      <p:ext uri="{BB962C8B-B14F-4D97-AF65-F5344CB8AC3E}">
        <p14:creationId xmlns:p14="http://schemas.microsoft.com/office/powerpoint/2010/main" val="2812480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42</a:t>
            </a:fld>
            <a:endParaRPr lang="en-US"/>
          </a:p>
        </p:txBody>
      </p:sp>
    </p:spTree>
    <p:extLst>
      <p:ext uri="{BB962C8B-B14F-4D97-AF65-F5344CB8AC3E}">
        <p14:creationId xmlns:p14="http://schemas.microsoft.com/office/powerpoint/2010/main" val="72969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see this table in a final report from a stratified cluster survey.  There were 4 strata, each with 16 clusters, and each cluster sampled 16 respondents for a total of 256 total sampled respondents in each stratum.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 vaccination coverage for each stratum was 50%, yet the CI widths vary greatly.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rich and colorful story behind those point estimates of 50% coverage, and these plots help drill down to what’s going on within each stratum.</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4</a:t>
            </a:fld>
            <a:endParaRPr lang="en-US"/>
          </a:p>
        </p:txBody>
      </p:sp>
    </p:spTree>
    <p:extLst>
      <p:ext uri="{BB962C8B-B14F-4D97-AF65-F5344CB8AC3E}">
        <p14:creationId xmlns:p14="http://schemas.microsoft.com/office/powerpoint/2010/main" val="3397310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plots that used equal widths and annotated with sample size</a:t>
            </a:r>
          </a:p>
          <a:p>
            <a:endParaRPr lang="en-US" dirty="0"/>
          </a:p>
          <a:p>
            <a:r>
              <a:rPr lang="en-US" dirty="0"/>
              <a:t>Note: The idea of OP plot was used but the command </a:t>
            </a:r>
            <a:r>
              <a:rPr lang="en-US" dirty="0" err="1"/>
              <a:t>opplot</a:t>
            </a:r>
            <a:r>
              <a:rPr lang="en-US" dirty="0"/>
              <a:t> was not used to generate these plots.  These plots just illustrate equal widths and the use of labelling the bars.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 S1. Organ-pipe plots of unweighted measles-rubella campaign vaccination coverage by cluster and county</a:t>
            </a:r>
          </a:p>
          <a:p>
            <a:r>
              <a:rPr lang="en-US" sz="1200" b="0" i="0" u="none" strike="noStrike" kern="1200" baseline="0" dirty="0">
                <a:solidFill>
                  <a:schemeClr val="tx1"/>
                </a:solidFill>
                <a:latin typeface="+mn-lt"/>
                <a:ea typeface="+mn-ea"/>
                <a:cs typeface="+mn-cs"/>
              </a:rPr>
              <a:t>— Kenya 2016 (14). For each cluster, the total number of eligible children aged 9 months–14 years that were</a:t>
            </a:r>
          </a:p>
          <a:p>
            <a:r>
              <a:rPr lang="en-US" sz="1200" b="0" i="0" u="none" strike="noStrike" kern="1200" baseline="0" dirty="0">
                <a:solidFill>
                  <a:schemeClr val="tx1"/>
                </a:solidFill>
                <a:latin typeface="+mn-lt"/>
                <a:ea typeface="+mn-ea"/>
                <a:cs typeface="+mn-cs"/>
              </a:rPr>
              <a:t>enrolled in the survey is printed at the bottom of the bar. </a:t>
            </a:r>
          </a:p>
        </p:txBody>
      </p:sp>
      <p:sp>
        <p:nvSpPr>
          <p:cNvPr id="4" name="Slide Number Placeholder 3"/>
          <p:cNvSpPr>
            <a:spLocks noGrp="1"/>
          </p:cNvSpPr>
          <p:nvPr>
            <p:ph type="sldNum" sz="quarter" idx="10"/>
          </p:nvPr>
        </p:nvSpPr>
        <p:spPr/>
        <p:txBody>
          <a:bodyPr/>
          <a:lstStyle/>
          <a:p>
            <a:fld id="{01076A93-E542-42E3-A3F1-F664C0233099}" type="slidenum">
              <a:rPr lang="en-US" smtClean="0"/>
              <a:t>43</a:t>
            </a:fld>
            <a:endParaRPr lang="en-US"/>
          </a:p>
        </p:txBody>
      </p:sp>
    </p:spTree>
    <p:extLst>
      <p:ext uri="{BB962C8B-B14F-4D97-AF65-F5344CB8AC3E}">
        <p14:creationId xmlns:p14="http://schemas.microsoft.com/office/powerpoint/2010/main" val="2094223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OP plot from the previous slide…zoomed in</a:t>
            </a:r>
          </a:p>
        </p:txBody>
      </p:sp>
      <p:sp>
        <p:nvSpPr>
          <p:cNvPr id="4" name="Slide Number Placeholder 3"/>
          <p:cNvSpPr>
            <a:spLocks noGrp="1"/>
          </p:cNvSpPr>
          <p:nvPr>
            <p:ph type="sldNum" sz="quarter" idx="10"/>
          </p:nvPr>
        </p:nvSpPr>
        <p:spPr/>
        <p:txBody>
          <a:bodyPr/>
          <a:lstStyle/>
          <a:p>
            <a:fld id="{01076A93-E542-42E3-A3F1-F664C0233099}" type="slidenum">
              <a:rPr lang="en-US" smtClean="0"/>
              <a:t>44</a:t>
            </a:fld>
            <a:endParaRPr lang="en-US"/>
          </a:p>
        </p:txBody>
      </p:sp>
    </p:spTree>
    <p:extLst>
      <p:ext uri="{BB962C8B-B14F-4D97-AF65-F5344CB8AC3E}">
        <p14:creationId xmlns:p14="http://schemas.microsoft.com/office/powerpoint/2010/main" val="313003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4 corresponding OP plots.</a:t>
            </a:r>
          </a:p>
          <a:p>
            <a:endParaRPr lang="en-US" dirty="0"/>
          </a:p>
          <a:p>
            <a:r>
              <a:rPr lang="en-US" dirty="0"/>
              <a:t>The upper left OP plot shows a stratum in which 50% of the sampled children in each cluster are vaccinated while 50% are not. </a:t>
            </a:r>
          </a:p>
          <a:p>
            <a:r>
              <a:rPr lang="en-US" dirty="0"/>
              <a:t>The upper right OP plot shows a stratum at the other end of the spectrum…where half of the clusters have 100% of sampled children vaccinated and the other half found 0% vaccinated.  </a:t>
            </a:r>
          </a:p>
          <a:p>
            <a:r>
              <a:rPr lang="en-US" dirty="0"/>
              <a:t>The bottom two plots show examples between these two extremes yet also have 50% sample coverage.</a:t>
            </a:r>
          </a:p>
          <a:p>
            <a:endParaRPr lang="en-US" dirty="0"/>
          </a:p>
          <a:p>
            <a:r>
              <a:rPr lang="en-US" dirty="0"/>
              <a:t>Different programmatic responses would be appropriate for each of these stratum.  For example, clusters where 0% of the sampled children are vaccinated would likely be first priority, followed by clusters who fell below a desired threshold for campaign success.</a:t>
            </a:r>
          </a:p>
          <a:p>
            <a:endParaRPr lang="en-US" dirty="0"/>
          </a:p>
          <a:p>
            <a:r>
              <a:rPr lang="en-US" dirty="0"/>
              <a:t>These plots help us understand the variability in cluster-level coverage which helps evaluate vaccination program performance and what problems there may be and where.</a:t>
            </a:r>
          </a:p>
        </p:txBody>
      </p:sp>
      <p:sp>
        <p:nvSpPr>
          <p:cNvPr id="4" name="Slide Number Placeholder 3"/>
          <p:cNvSpPr>
            <a:spLocks noGrp="1"/>
          </p:cNvSpPr>
          <p:nvPr>
            <p:ph type="sldNum" sz="quarter" idx="10"/>
          </p:nvPr>
        </p:nvSpPr>
        <p:spPr/>
        <p:txBody>
          <a:bodyPr/>
          <a:lstStyle/>
          <a:p>
            <a:fld id="{01076A93-E542-42E3-A3F1-F664C0233099}" type="slidenum">
              <a:rPr lang="en-US" smtClean="0"/>
              <a:t>5</a:t>
            </a:fld>
            <a:endParaRPr lang="en-US"/>
          </a:p>
        </p:txBody>
      </p:sp>
    </p:spTree>
    <p:extLst>
      <p:ext uri="{BB962C8B-B14F-4D97-AF65-F5344CB8AC3E}">
        <p14:creationId xmlns:p14="http://schemas.microsoft.com/office/powerpoint/2010/main" val="395950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6</a:t>
            </a:fld>
            <a:endParaRPr lang="en-US"/>
          </a:p>
        </p:txBody>
      </p:sp>
    </p:spTree>
    <p:extLst>
      <p:ext uri="{BB962C8B-B14F-4D97-AF65-F5344CB8AC3E}">
        <p14:creationId xmlns:p14="http://schemas.microsoft.com/office/powerpoint/2010/main" val="44214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example…Jharkhand, India Measles Vaccination Campaign in 2012.</a:t>
            </a:r>
          </a:p>
          <a:p>
            <a:endParaRPr lang="en-US" dirty="0"/>
          </a:p>
          <a:p>
            <a:r>
              <a:rPr lang="en-US" dirty="0"/>
              <a:t>A vaccination campaign is when a particular vaccine (e.g., measles) is given to a large population (in this study children 9mo-10years) in a short amount of time.  These may be done if there has been a recent outbreak or if a new vaccine has been added to the country’s vaccination schedule.</a:t>
            </a:r>
          </a:p>
          <a:p>
            <a:endParaRPr lang="en-US" dirty="0"/>
          </a:p>
          <a:p>
            <a:r>
              <a:rPr lang="en-US" dirty="0"/>
              <a:t>These two OP plots were used in the final report, and show coverage broken out by urban &amp; rural areas.</a:t>
            </a:r>
          </a:p>
          <a:p>
            <a:endParaRPr lang="en-US" dirty="0"/>
          </a:p>
          <a:p>
            <a:r>
              <a:rPr lang="en-US" dirty="0"/>
              <a:t>Notice there are two clusters in the urban plot that found 0% sampled children vaccinated.  Using other variables in the survey dataset, it was found that the majority of the reasons why children were not vaccinated was because the caregiver was unaware of the campaign.  This gives insight to program and survey leaders.</a:t>
            </a:r>
          </a:p>
          <a:p>
            <a:endParaRPr lang="en-US" dirty="0"/>
          </a:p>
          <a:p>
            <a:r>
              <a:rPr lang="en-US" dirty="0"/>
              <a:t>The rural OP plot shows one cluster with 0% sampled children vaccinated.  The majority of reasons why not vaccinated for this cluster was because </a:t>
            </a:r>
            <a:r>
              <a:rPr lang="en-US" dirty="0">
                <a:highlight>
                  <a:srgbClr val="FFFF00"/>
                </a:highlight>
              </a:rPr>
              <a:t>the vaccination team did not come to the appointed site, they </a:t>
            </a:r>
            <a:r>
              <a:rPr lang="en-US" dirty="0"/>
              <a:t>intentionally skipped over that cluster.  Knowing this, program and survey leaders could learn why workers did this and decide whether to send them back and offer the vaccine.</a:t>
            </a:r>
          </a:p>
        </p:txBody>
      </p:sp>
      <p:sp>
        <p:nvSpPr>
          <p:cNvPr id="4" name="Slide Number Placeholder 3"/>
          <p:cNvSpPr>
            <a:spLocks noGrp="1"/>
          </p:cNvSpPr>
          <p:nvPr>
            <p:ph type="sldNum" sz="quarter" idx="10"/>
          </p:nvPr>
        </p:nvSpPr>
        <p:spPr/>
        <p:txBody>
          <a:bodyPr/>
          <a:lstStyle/>
          <a:p>
            <a:fld id="{01076A93-E542-42E3-A3F1-F664C0233099}" type="slidenum">
              <a:rPr lang="en-US" smtClean="0"/>
              <a:t>7</a:t>
            </a:fld>
            <a:endParaRPr lang="en-US"/>
          </a:p>
        </p:txBody>
      </p:sp>
    </p:spTree>
    <p:extLst>
      <p:ext uri="{BB962C8B-B14F-4D97-AF65-F5344CB8AC3E}">
        <p14:creationId xmlns:p14="http://schemas.microsoft.com/office/powerpoint/2010/main" val="62108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how OP plots can be helpful finding clusters with surprisingly low coverage comes from the Nigeria measles vaccination campaign in 2017.  </a:t>
            </a:r>
          </a:p>
          <a:p>
            <a:r>
              <a:rPr lang="en-US" dirty="0"/>
              <a:t>The state of Nasarawa had high coverage for nearly all the clusters except one, where 0% of sampled children were found to be vaccinated.  </a:t>
            </a:r>
          </a:p>
          <a:p>
            <a:r>
              <a:rPr lang="en-US" dirty="0"/>
              <a:t>All sampled caregivers cited that the town had been attacked and they were forced to flee the area during the time the campaign was set to occur.  </a:t>
            </a:r>
          </a:p>
          <a:p>
            <a:r>
              <a:rPr lang="en-US" dirty="0"/>
              <a:t>With this information, program and survey leaders could send another vaccination team to that cluster after security has been restored.</a:t>
            </a:r>
          </a:p>
        </p:txBody>
      </p:sp>
      <p:sp>
        <p:nvSpPr>
          <p:cNvPr id="4" name="Slide Number Placeholder 3"/>
          <p:cNvSpPr>
            <a:spLocks noGrp="1"/>
          </p:cNvSpPr>
          <p:nvPr>
            <p:ph type="sldNum" sz="quarter" idx="10"/>
          </p:nvPr>
        </p:nvSpPr>
        <p:spPr/>
        <p:txBody>
          <a:bodyPr/>
          <a:lstStyle/>
          <a:p>
            <a:fld id="{01076A93-E542-42E3-A3F1-F664C0233099}" type="slidenum">
              <a:rPr lang="en-US" smtClean="0"/>
              <a:t>8</a:t>
            </a:fld>
            <a:endParaRPr lang="en-US"/>
          </a:p>
        </p:txBody>
      </p:sp>
    </p:spTree>
    <p:extLst>
      <p:ext uri="{BB962C8B-B14F-4D97-AF65-F5344CB8AC3E}">
        <p14:creationId xmlns:p14="http://schemas.microsoft.com/office/powerpoint/2010/main" val="42356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an organ pipe plot, specify the </a:t>
            </a:r>
            <a:r>
              <a:rPr lang="en-US" dirty="0" err="1"/>
              <a:t>opplot</a:t>
            </a:r>
            <a:r>
              <a:rPr lang="en-US" dirty="0"/>
              <a:t> command.  There are two required inputs: </a:t>
            </a:r>
            <a:r>
              <a:rPr lang="en-US" dirty="0" err="1"/>
              <a:t>yvar</a:t>
            </a:r>
            <a:r>
              <a:rPr lang="en-US" dirty="0"/>
              <a:t> and CLUSTVAR.</a:t>
            </a:r>
          </a:p>
          <a:p>
            <a:endParaRPr lang="en-US" dirty="0"/>
          </a:p>
          <a:p>
            <a:r>
              <a:rPr lang="en-US" dirty="0" err="1"/>
              <a:t>yvar</a:t>
            </a:r>
            <a:r>
              <a:rPr lang="en-US" dirty="0"/>
              <a:t>:  Binary variable taking values 0, 1, or missing (.); Only respondents whose values of </a:t>
            </a:r>
            <a:r>
              <a:rPr lang="en-US" dirty="0" err="1"/>
              <a:t>yvar</a:t>
            </a:r>
            <a:r>
              <a:rPr lang="en-US" dirty="0"/>
              <a:t>==1 are included in the numerator; All respondents are included in denominator (even those with a missing value)</a:t>
            </a:r>
          </a:p>
          <a:p>
            <a:endParaRPr lang="en-US" dirty="0"/>
          </a:p>
          <a:p>
            <a:r>
              <a:rPr lang="en-US" dirty="0"/>
              <a:t>CLUSTVAR(</a:t>
            </a:r>
            <a:r>
              <a:rPr lang="en-US" dirty="0" err="1"/>
              <a:t>varname</a:t>
            </a:r>
            <a:r>
              <a:rPr lang="en-US" dirty="0"/>
              <a:t>): Variable that holds the cluster ID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9</a:t>
            </a:fld>
            <a:endParaRPr lang="en-US"/>
          </a:p>
        </p:txBody>
      </p:sp>
    </p:spTree>
    <p:extLst>
      <p:ext uri="{BB962C8B-B14F-4D97-AF65-F5344CB8AC3E}">
        <p14:creationId xmlns:p14="http://schemas.microsoft.com/office/powerpoint/2010/main" val="34611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FD42-0FC1-44AA-B8F5-F71CA9B78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10A58-CC91-41F8-B1F5-7FFEFB32D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95C9F3-A244-4C51-96DB-6067B4F14C33}"/>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5" name="Footer Placeholder 4">
            <a:extLst>
              <a:ext uri="{FF2B5EF4-FFF2-40B4-BE49-F238E27FC236}">
                <a16:creationId xmlns:a16="http://schemas.microsoft.com/office/drawing/2014/main" id="{DCC1B8DB-FA37-4CF0-8976-4B46961D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BA071-8132-4FDD-A3DD-9798746BF7A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09087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5FED-841A-4999-8236-C5F60FD36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CFDDE-2F02-46E9-8C2E-453586963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B1D02-39E4-4859-9A38-5CDF352ECBC8}"/>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5" name="Footer Placeholder 4">
            <a:extLst>
              <a:ext uri="{FF2B5EF4-FFF2-40B4-BE49-F238E27FC236}">
                <a16:creationId xmlns:a16="http://schemas.microsoft.com/office/drawing/2014/main" id="{629C5AC0-9B71-421C-AE1C-035E282B1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EDAA2-9AB9-45C6-8F5E-97593C130E40}"/>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08414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96B79-5516-46B8-A52F-881BF0F73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D816A-EB1A-4A51-9B48-160729A8B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AECC7-6984-49DA-AB44-73D4B058E2FA}"/>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5" name="Footer Placeholder 4">
            <a:extLst>
              <a:ext uri="{FF2B5EF4-FFF2-40B4-BE49-F238E27FC236}">
                <a16:creationId xmlns:a16="http://schemas.microsoft.com/office/drawing/2014/main" id="{7D57759E-923C-413F-B62D-2349EA53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1A941-5A96-4C13-9D1F-528D0B8B5BF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5484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265A-F899-4009-90DB-4B039B489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83CEB-DCCF-4821-B0D8-9AD1D58622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2ECC4-D745-499B-A043-9EE3E8DBA2AF}"/>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5" name="Footer Placeholder 4">
            <a:extLst>
              <a:ext uri="{FF2B5EF4-FFF2-40B4-BE49-F238E27FC236}">
                <a16:creationId xmlns:a16="http://schemas.microsoft.com/office/drawing/2014/main" id="{5C38D250-10E4-4BF8-A0B2-1291269C3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5335F-2264-4AE8-9C37-35F022AD4612}"/>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78865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2BF-F70E-4914-BC39-3D028DE7E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C7EDF-B696-400B-BE9A-E23DE4A44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9505E9-4D77-4453-9FAF-1685CA52D6C0}"/>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5" name="Footer Placeholder 4">
            <a:extLst>
              <a:ext uri="{FF2B5EF4-FFF2-40B4-BE49-F238E27FC236}">
                <a16:creationId xmlns:a16="http://schemas.microsoft.com/office/drawing/2014/main" id="{48D97BB1-C842-4EA8-83F1-1AD040304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E99CD-F282-4C53-8782-139141AC2B43}"/>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93350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864A-08F8-4486-887E-479060416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3889-2FEC-42E0-A3BC-73AD0DBEE3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B45B5-BC03-48A8-BDA3-F34CAA029D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20D65-1027-4616-9F3B-FD475D85ADFE}"/>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6" name="Footer Placeholder 5">
            <a:extLst>
              <a:ext uri="{FF2B5EF4-FFF2-40B4-BE49-F238E27FC236}">
                <a16:creationId xmlns:a16="http://schemas.microsoft.com/office/drawing/2014/main" id="{3C02A606-4453-4B7D-9560-0D84807C9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45FBE-808D-4AC5-A2FD-B4E765886EBF}"/>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29273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6697-314E-4B8E-9106-CA5DF5D658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6938B9-9BCD-415E-98D1-9B424D321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B1C161-8B6A-4A8A-99FB-8441DEA46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9682E-AA27-4968-92ED-A2B4CFACA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0E9522-4F36-426B-8A6D-81752F6571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5FA41-FAF2-4973-963C-61D49CEBC108}"/>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8" name="Footer Placeholder 7">
            <a:extLst>
              <a:ext uri="{FF2B5EF4-FFF2-40B4-BE49-F238E27FC236}">
                <a16:creationId xmlns:a16="http://schemas.microsoft.com/office/drawing/2014/main" id="{ECD7D4F2-8D48-4949-AF07-0E2928A48A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2EE45-4D63-45FE-8CE1-30A146F9475B}"/>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6236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825E-78EE-4ADB-8198-94A64F282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270E6-CEEA-4F4C-B275-B0CC5C74C034}"/>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4" name="Footer Placeholder 3">
            <a:extLst>
              <a:ext uri="{FF2B5EF4-FFF2-40B4-BE49-F238E27FC236}">
                <a16:creationId xmlns:a16="http://schemas.microsoft.com/office/drawing/2014/main" id="{0D76A436-BF05-4EC2-9811-64685BA3D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C098F-31AA-4357-BDEC-40929291D36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4487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5DE88-CAD4-491F-A965-CEE5394B2B4F}"/>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3" name="Footer Placeholder 2">
            <a:extLst>
              <a:ext uri="{FF2B5EF4-FFF2-40B4-BE49-F238E27FC236}">
                <a16:creationId xmlns:a16="http://schemas.microsoft.com/office/drawing/2014/main" id="{AA65AF8D-F7FD-40AD-831F-EDE3B57AE2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E3CFA8-9E94-4318-AC24-6F1FE386E9A8}"/>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27866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0595-53D3-4B9B-987C-31B72063A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5A20A-A2B8-4D76-8DA2-C142276A9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D40F6-745C-4A19-A0DF-C60AC2C88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B15B02-4226-4250-9084-358784DE08B5}"/>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6" name="Footer Placeholder 5">
            <a:extLst>
              <a:ext uri="{FF2B5EF4-FFF2-40B4-BE49-F238E27FC236}">
                <a16:creationId xmlns:a16="http://schemas.microsoft.com/office/drawing/2014/main" id="{ABDB925D-3F42-48B3-A814-08A330FA8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369A2-5DF2-4D36-8824-2AD64D0055C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28531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5AAD-775C-4AC2-9EC0-FB7493CF8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808087-9140-42A8-B1D9-2B1DE5402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81FDE-DF2C-453F-8601-FEF85A462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E9A74-E4A9-4C6E-A9BE-AF371C3B5A25}"/>
              </a:ext>
            </a:extLst>
          </p:cNvPr>
          <p:cNvSpPr>
            <a:spLocks noGrp="1"/>
          </p:cNvSpPr>
          <p:nvPr>
            <p:ph type="dt" sz="half" idx="10"/>
          </p:nvPr>
        </p:nvSpPr>
        <p:spPr/>
        <p:txBody>
          <a:bodyPr/>
          <a:lstStyle/>
          <a:p>
            <a:fld id="{FE0CE11B-D3B4-4904-BCBB-E19C712C3AA6}" type="datetimeFigureOut">
              <a:rPr lang="en-US" smtClean="0"/>
              <a:t>1/4/2024</a:t>
            </a:fld>
            <a:endParaRPr lang="en-US"/>
          </a:p>
        </p:txBody>
      </p:sp>
      <p:sp>
        <p:nvSpPr>
          <p:cNvPr id="6" name="Footer Placeholder 5">
            <a:extLst>
              <a:ext uri="{FF2B5EF4-FFF2-40B4-BE49-F238E27FC236}">
                <a16:creationId xmlns:a16="http://schemas.microsoft.com/office/drawing/2014/main" id="{77249081-4066-41BB-A718-3FF858E1A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B04E8-E9E9-4F27-BA9B-7CBB69E151A5}"/>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5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9F3B3-B2DD-47D7-A93B-AD6FBD1D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FED3F-1DA7-49FD-BFEE-0BA806674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6C08-4B75-4B5D-A9D5-25030A3AD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CE11B-D3B4-4904-BCBB-E19C712C3AA6}" type="datetimeFigureOut">
              <a:rPr lang="en-US" smtClean="0"/>
              <a:t>1/4/2024</a:t>
            </a:fld>
            <a:endParaRPr lang="en-US"/>
          </a:p>
        </p:txBody>
      </p:sp>
      <p:sp>
        <p:nvSpPr>
          <p:cNvPr id="5" name="Footer Placeholder 4">
            <a:extLst>
              <a:ext uri="{FF2B5EF4-FFF2-40B4-BE49-F238E27FC236}">
                <a16:creationId xmlns:a16="http://schemas.microsoft.com/office/drawing/2014/main" id="{A1797875-351B-482D-81D8-9B4BD94F3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0E3CB4-313C-4608-A3BA-5DD4E4A2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190B6-2AA2-47C3-8EED-D6BDB09F5FDB}" type="slidenum">
              <a:rPr lang="en-US" smtClean="0"/>
              <a:t>‹#›</a:t>
            </a:fld>
            <a:endParaRPr lang="en-US"/>
          </a:p>
        </p:txBody>
      </p:sp>
    </p:spTree>
    <p:extLst>
      <p:ext uri="{BB962C8B-B14F-4D97-AF65-F5344CB8AC3E}">
        <p14:creationId xmlns:p14="http://schemas.microsoft.com/office/powerpoint/2010/main" val="3201545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ps.who.int/iris/bitstream/handle/10665/272820/WHO-IVB-18.09-eng.pdf?ua=1"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doi.org/10.1371/journal.pone.0127105" TargetMode="External"/><Relationship Id="rId5" Type="http://schemas.openxmlformats.org/officeDocument/2006/relationships/hyperlink" Target="http://journals.plos.org/plosone/article/file?id=10.1371/journal.pone.0199786&amp;type=printable" TargetMode="External"/><Relationship Id="rId4" Type="http://schemas.openxmlformats.org/officeDocument/2006/relationships/hyperlink" Target="http://www.biostatglobal.com/VCQI_resources.html"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www.biostatglobal.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www.biostatglobal.com/" TargetMode="External"/><Relationship Id="rId2" Type="http://schemas.openxmlformats.org/officeDocument/2006/relationships/hyperlink" Target="mailto:Dale.Rhoda@biostatglobal.com"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i.org/10.1371/journal.pone.012710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5C78-6CA5-47DD-A302-FE9C22D42CB8}"/>
              </a:ext>
            </a:extLst>
          </p:cNvPr>
          <p:cNvSpPr>
            <a:spLocks noGrp="1"/>
          </p:cNvSpPr>
          <p:nvPr>
            <p:ph type="ctrTitle"/>
          </p:nvPr>
        </p:nvSpPr>
        <p:spPr>
          <a:xfrm>
            <a:off x="1447358" y="234778"/>
            <a:ext cx="9144000" cy="2249611"/>
          </a:xfrm>
        </p:spPr>
        <p:txBody>
          <a:bodyPr>
            <a:normAutofit/>
          </a:bodyPr>
          <a:lstStyle/>
          <a:p>
            <a:r>
              <a:rPr lang="en-US" b="1" dirty="0"/>
              <a:t>Organ Pipe Plots for Clustered Datasets</a:t>
            </a:r>
            <a:endParaRPr lang="en-US" dirty="0"/>
          </a:p>
        </p:txBody>
      </p:sp>
      <p:sp>
        <p:nvSpPr>
          <p:cNvPr id="3" name="Subtitle 2">
            <a:extLst>
              <a:ext uri="{FF2B5EF4-FFF2-40B4-BE49-F238E27FC236}">
                <a16:creationId xmlns:a16="http://schemas.microsoft.com/office/drawing/2014/main" id="{6013C3DD-A506-4957-A09F-C3CC5B349E55}"/>
              </a:ext>
            </a:extLst>
          </p:cNvPr>
          <p:cNvSpPr>
            <a:spLocks noGrp="1"/>
          </p:cNvSpPr>
          <p:nvPr>
            <p:ph type="subTitle" idx="1"/>
          </p:nvPr>
        </p:nvSpPr>
        <p:spPr>
          <a:xfrm>
            <a:off x="1067608" y="2627492"/>
            <a:ext cx="10056783" cy="2911795"/>
          </a:xfrm>
        </p:spPr>
        <p:txBody>
          <a:bodyPr>
            <a:normAutofit fontScale="92500" lnSpcReduction="10000"/>
          </a:bodyPr>
          <a:lstStyle/>
          <a:p>
            <a:r>
              <a:rPr lang="en-US" sz="2800" b="1" dirty="0"/>
              <a:t>Visualize Disparities in Cluster-Level Coverage</a:t>
            </a:r>
          </a:p>
          <a:p>
            <a:br>
              <a:rPr lang="en-US" sz="2800" dirty="0"/>
            </a:br>
            <a:r>
              <a:rPr lang="en-US" sz="2800" dirty="0"/>
              <a:t>Mary Prier &amp; Dale Rhoda &amp; Mary Kay Trimner</a:t>
            </a:r>
            <a:br>
              <a:rPr lang="en-US" sz="2800" b="1" dirty="0"/>
            </a:br>
            <a:endParaRPr lang="en-US" sz="2800" b="1" dirty="0"/>
          </a:p>
          <a:p>
            <a:r>
              <a:rPr lang="en-US" b="1" dirty="0">
                <a:solidFill>
                  <a:schemeClr val="bg1">
                    <a:lumMod val="50000"/>
                  </a:schemeClr>
                </a:solidFill>
              </a:rPr>
              <a:t>Stata Conference ● Columbus, OH ● July 19, 2018</a:t>
            </a:r>
          </a:p>
          <a:p>
            <a:r>
              <a:rPr lang="en-US" sz="1800" b="1" dirty="0">
                <a:solidFill>
                  <a:schemeClr val="bg1">
                    <a:lumMod val="50000"/>
                  </a:schemeClr>
                </a:solidFill>
              </a:rPr>
              <a:t>(2019 - Slides updated to describe </a:t>
            </a:r>
            <a:r>
              <a:rPr lang="en-US" sz="1800" b="1" i="1" dirty="0" err="1">
                <a:solidFill>
                  <a:schemeClr val="bg1">
                    <a:lumMod val="50000"/>
                  </a:schemeClr>
                </a:solidFill>
              </a:rPr>
              <a:t>plotn</a:t>
            </a:r>
            <a:r>
              <a:rPr lang="en-US" sz="1800" b="1" dirty="0">
                <a:solidFill>
                  <a:schemeClr val="bg1">
                    <a:lumMod val="50000"/>
                  </a:schemeClr>
                </a:solidFill>
              </a:rPr>
              <a:t> and associated options)</a:t>
            </a:r>
          </a:p>
          <a:p>
            <a:r>
              <a:rPr lang="en-US" sz="1800" b="1" dirty="0">
                <a:solidFill>
                  <a:schemeClr val="bg1">
                    <a:lumMod val="50000"/>
                  </a:schemeClr>
                </a:solidFill>
              </a:rPr>
              <a:t>(2020 – Slides updated to reflect possibility of negative ICC)</a:t>
            </a:r>
          </a:p>
          <a:p>
            <a:r>
              <a:rPr lang="en-US" sz="1800" b="1" dirty="0">
                <a:solidFill>
                  <a:schemeClr val="bg1">
                    <a:lumMod val="50000"/>
                  </a:schemeClr>
                </a:solidFill>
              </a:rPr>
              <a:t>(2024 – Slides updated to reflect new footnote options &amp; 2- or 3-category bar coloring)</a:t>
            </a:r>
          </a:p>
          <a:p>
            <a:endParaRPr lang="en-US" b="1" dirty="0">
              <a:solidFill>
                <a:schemeClr val="bg1">
                  <a:lumMod val="50000"/>
                </a:schemeClr>
              </a:solidFill>
            </a:endParaRPr>
          </a:p>
        </p:txBody>
      </p:sp>
      <p:pic>
        <p:nvPicPr>
          <p:cNvPr id="4" name="Picture 3">
            <a:extLst>
              <a:ext uri="{FF2B5EF4-FFF2-40B4-BE49-F238E27FC236}">
                <a16:creationId xmlns:a16="http://schemas.microsoft.com/office/drawing/2014/main" id="{BDEEF959-D04F-427D-95AA-A606228E3C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8072" y="5748673"/>
            <a:ext cx="3002571" cy="843099"/>
          </a:xfrm>
          <a:prstGeom prst="rect">
            <a:avLst/>
          </a:prstGeom>
        </p:spPr>
      </p:pic>
    </p:spTree>
    <p:extLst>
      <p:ext uri="{BB962C8B-B14F-4D97-AF65-F5344CB8AC3E}">
        <p14:creationId xmlns:p14="http://schemas.microsoft.com/office/powerpoint/2010/main" val="369542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a:t>
            </a:r>
            <a:r>
              <a:rPr lang="en-US" dirty="0">
                <a:solidFill>
                  <a:srgbClr val="FF0000"/>
                </a:solidFill>
              </a:rPr>
              <a:t>STRATVAR(</a:t>
            </a:r>
            <a:r>
              <a:rPr lang="en-US" dirty="0" err="1">
                <a:solidFill>
                  <a:srgbClr val="FF0000"/>
                </a:solidFill>
              </a:rPr>
              <a:t>varname</a:t>
            </a:r>
            <a:r>
              <a:rPr lang="en-US" dirty="0">
                <a:solidFill>
                  <a:srgbClr val="FF0000"/>
                </a:solidFill>
              </a:rPr>
              <a:t>) STRATUM(string) </a:t>
            </a:r>
            <a:r>
              <a:rPr lang="en-US" dirty="0"/>
              <a:t>	</a:t>
            </a:r>
          </a:p>
        </p:txBody>
      </p:sp>
    </p:spTree>
    <p:extLst>
      <p:ext uri="{BB962C8B-B14F-4D97-AF65-F5344CB8AC3E}">
        <p14:creationId xmlns:p14="http://schemas.microsoft.com/office/powerpoint/2010/main" val="87956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solidFill>
                  <a:srgbClr val="FF0000"/>
                </a:solidFill>
              </a:rPr>
              <a:t>WEIGHTvar</a:t>
            </a:r>
            <a:r>
              <a:rPr lang="en-US" dirty="0">
                <a:solidFill>
                  <a:srgbClr val="FF0000"/>
                </a:solidFill>
              </a:rPr>
              <a:t>(</a:t>
            </a:r>
            <a:r>
              <a:rPr lang="en-US" dirty="0" err="1">
                <a:solidFill>
                  <a:srgbClr val="FF0000"/>
                </a:solidFill>
              </a:rPr>
              <a:t>varname</a:t>
            </a:r>
            <a:r>
              <a:rPr lang="en-US" dirty="0">
                <a:solidFill>
                  <a:srgbClr val="FF0000"/>
                </a:solidFill>
              </a:rPr>
              <a:t>) 	      EQUALWIDTH	</a:t>
            </a:r>
          </a:p>
        </p:txBody>
      </p:sp>
    </p:spTree>
    <p:extLst>
      <p:ext uri="{BB962C8B-B14F-4D97-AF65-F5344CB8AC3E}">
        <p14:creationId xmlns:p14="http://schemas.microsoft.com/office/powerpoint/2010/main" val="421726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31" y="0"/>
            <a:ext cx="9426805" cy="6858000"/>
          </a:xfrm>
          <a:prstGeom prst="rect">
            <a:avLst/>
          </a:prstGeom>
        </p:spPr>
      </p:pic>
    </p:spTree>
    <p:extLst>
      <p:ext uri="{BB962C8B-B14F-4D97-AF65-F5344CB8AC3E}">
        <p14:creationId xmlns:p14="http://schemas.microsoft.com/office/powerpoint/2010/main" val="10332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9" y="0"/>
            <a:ext cx="9426802" cy="6858000"/>
          </a:xfrm>
          <a:prstGeom prst="rect">
            <a:avLst/>
          </a:prstGeom>
        </p:spPr>
      </p:pic>
    </p:spTree>
    <p:extLst>
      <p:ext uri="{BB962C8B-B14F-4D97-AF65-F5344CB8AC3E}">
        <p14:creationId xmlns:p14="http://schemas.microsoft.com/office/powerpoint/2010/main" val="105671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20" y="0"/>
            <a:ext cx="9426803" cy="6858000"/>
          </a:xfrm>
          <a:prstGeom prst="rect">
            <a:avLst/>
          </a:prstGeom>
        </p:spPr>
      </p:pic>
    </p:spTree>
    <p:extLst>
      <p:ext uri="{BB962C8B-B14F-4D97-AF65-F5344CB8AC3E}">
        <p14:creationId xmlns:p14="http://schemas.microsoft.com/office/powerpoint/2010/main" val="249959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203" y="1966975"/>
            <a:ext cx="4248346" cy="3090672"/>
          </a:xfrm>
          <a:prstGeom prst="rect">
            <a:avLst/>
          </a:prstGeom>
        </p:spPr>
      </p:pic>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829" y="1966975"/>
            <a:ext cx="4248345" cy="3090672"/>
          </a:xfrm>
          <a:prstGeom prst="rect">
            <a:avLst/>
          </a:prstGeom>
        </p:spPr>
      </p:pic>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66975"/>
            <a:ext cx="4242799" cy="3086636"/>
          </a:xfrm>
          <a:prstGeom prst="rect">
            <a:avLst/>
          </a:prstGeom>
        </p:spPr>
      </p:pic>
      <p:sp>
        <p:nvSpPr>
          <p:cNvPr id="6" name="Title 1">
            <a:extLst>
              <a:ext uri="{FF2B5EF4-FFF2-40B4-BE49-F238E27FC236}">
                <a16:creationId xmlns:a16="http://schemas.microsoft.com/office/drawing/2014/main" id="{1D982108-ED1E-4D8F-8459-0495652CE0E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Organ Pipe Plot – Bar Widths</a:t>
            </a:r>
          </a:p>
        </p:txBody>
      </p:sp>
      <p:sp>
        <p:nvSpPr>
          <p:cNvPr id="10" name="TextBox 9">
            <a:extLst>
              <a:ext uri="{FF2B5EF4-FFF2-40B4-BE49-F238E27FC236}">
                <a16:creationId xmlns:a16="http://schemas.microsoft.com/office/drawing/2014/main" id="{DD1706E4-B93C-4F4E-A730-D3D56F8E41CF}"/>
              </a:ext>
            </a:extLst>
          </p:cNvPr>
          <p:cNvSpPr txBox="1"/>
          <p:nvPr/>
        </p:nvSpPr>
        <p:spPr>
          <a:xfrm>
            <a:off x="8931182" y="5354541"/>
            <a:ext cx="2422618" cy="830997"/>
          </a:xfrm>
          <a:prstGeom prst="rect">
            <a:avLst/>
          </a:prstGeom>
          <a:noFill/>
        </p:spPr>
        <p:txBody>
          <a:bodyPr wrap="square" rtlCol="0">
            <a:spAutoFit/>
          </a:bodyPr>
          <a:lstStyle/>
          <a:p>
            <a:r>
              <a:rPr lang="en-US" sz="2400" dirty="0"/>
              <a:t>Bar height = 67%</a:t>
            </a:r>
          </a:p>
          <a:p>
            <a:r>
              <a:rPr lang="en-US" sz="2400" dirty="0"/>
              <a:t>Bar width = 3.3</a:t>
            </a:r>
          </a:p>
        </p:txBody>
      </p:sp>
      <p:sp>
        <p:nvSpPr>
          <p:cNvPr id="11" name="TextBox 10">
            <a:extLst>
              <a:ext uri="{FF2B5EF4-FFF2-40B4-BE49-F238E27FC236}">
                <a16:creationId xmlns:a16="http://schemas.microsoft.com/office/drawing/2014/main" id="{B0AA57FF-CF13-49DF-833B-ACD906A699B9}"/>
              </a:ext>
            </a:extLst>
          </p:cNvPr>
          <p:cNvSpPr txBox="1"/>
          <p:nvPr/>
        </p:nvSpPr>
        <p:spPr>
          <a:xfrm>
            <a:off x="1034638" y="5354541"/>
            <a:ext cx="2582322" cy="830997"/>
          </a:xfrm>
          <a:prstGeom prst="rect">
            <a:avLst/>
          </a:prstGeom>
          <a:noFill/>
        </p:spPr>
        <p:txBody>
          <a:bodyPr wrap="square" rtlCol="0">
            <a:spAutoFit/>
          </a:bodyPr>
          <a:lstStyle/>
          <a:p>
            <a:r>
              <a:rPr lang="en-US" sz="2400" dirty="0"/>
              <a:t>Bar height = 67%</a:t>
            </a:r>
          </a:p>
          <a:p>
            <a:r>
              <a:rPr lang="en-US" sz="2400" dirty="0"/>
              <a:t>Bar width = 3.9</a:t>
            </a:r>
          </a:p>
        </p:txBody>
      </p:sp>
      <p:sp>
        <p:nvSpPr>
          <p:cNvPr id="4" name="TextBox 3">
            <a:extLst>
              <a:ext uri="{FF2B5EF4-FFF2-40B4-BE49-F238E27FC236}">
                <a16:creationId xmlns:a16="http://schemas.microsoft.com/office/drawing/2014/main" id="{D2D0C4FD-F9A6-4A56-8241-EA1F64DC94BD}"/>
              </a:ext>
            </a:extLst>
          </p:cNvPr>
          <p:cNvSpPr txBox="1"/>
          <p:nvPr/>
        </p:nvSpPr>
        <p:spPr>
          <a:xfrm>
            <a:off x="3616960" y="1322712"/>
            <a:ext cx="4958080" cy="584775"/>
          </a:xfrm>
          <a:prstGeom prst="rect">
            <a:avLst/>
          </a:prstGeom>
          <a:noFill/>
        </p:spPr>
        <p:txBody>
          <a:bodyPr wrap="square" rtlCol="0">
            <a:spAutoFit/>
          </a:bodyPr>
          <a:lstStyle/>
          <a:p>
            <a:r>
              <a:rPr lang="en-US" sz="3200" dirty="0">
                <a:solidFill>
                  <a:srgbClr val="002060"/>
                </a:solidFill>
                <a:highlight>
                  <a:srgbClr val="FFFF00"/>
                </a:highlight>
              </a:rPr>
              <a:t>Focus: Cluster ID=236; N=12</a:t>
            </a:r>
          </a:p>
        </p:txBody>
      </p:sp>
      <p:sp>
        <p:nvSpPr>
          <p:cNvPr id="12" name="TextBox 11">
            <a:extLst>
              <a:ext uri="{FF2B5EF4-FFF2-40B4-BE49-F238E27FC236}">
                <a16:creationId xmlns:a16="http://schemas.microsoft.com/office/drawing/2014/main" id="{BA947D7E-9A93-421E-B0B5-7D4D0C243D24}"/>
              </a:ext>
            </a:extLst>
          </p:cNvPr>
          <p:cNvSpPr txBox="1"/>
          <p:nvPr/>
        </p:nvSpPr>
        <p:spPr>
          <a:xfrm>
            <a:off x="4884691" y="5354542"/>
            <a:ext cx="2422618" cy="830997"/>
          </a:xfrm>
          <a:prstGeom prst="rect">
            <a:avLst/>
          </a:prstGeom>
          <a:noFill/>
        </p:spPr>
        <p:txBody>
          <a:bodyPr wrap="square" rtlCol="0">
            <a:spAutoFit/>
          </a:bodyPr>
          <a:lstStyle/>
          <a:p>
            <a:r>
              <a:rPr lang="en-US" sz="2400" dirty="0"/>
              <a:t>Bar height = 67%</a:t>
            </a:r>
          </a:p>
          <a:p>
            <a:r>
              <a:rPr lang="en-US" sz="2400" dirty="0"/>
              <a:t>Bar width = 17.2</a:t>
            </a:r>
          </a:p>
        </p:txBody>
      </p:sp>
      <p:sp>
        <p:nvSpPr>
          <p:cNvPr id="27" name="Rectangle 26">
            <a:extLst>
              <a:ext uri="{FF2B5EF4-FFF2-40B4-BE49-F238E27FC236}">
                <a16:creationId xmlns:a16="http://schemas.microsoft.com/office/drawing/2014/main" id="{B07C283C-5B6C-42B3-9F5A-7DACD3439485}"/>
              </a:ext>
            </a:extLst>
          </p:cNvPr>
          <p:cNvSpPr/>
          <p:nvPr/>
        </p:nvSpPr>
        <p:spPr>
          <a:xfrm>
            <a:off x="2674076" y="3268818"/>
            <a:ext cx="143704"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D47E3B-4961-4B83-AC00-073A679CF452}"/>
              </a:ext>
            </a:extLst>
          </p:cNvPr>
          <p:cNvSpPr/>
          <p:nvPr/>
        </p:nvSpPr>
        <p:spPr>
          <a:xfrm>
            <a:off x="6072255" y="3268818"/>
            <a:ext cx="594016"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FE2D650-85A3-42BB-819C-ABD48E49D7ED}"/>
              </a:ext>
            </a:extLst>
          </p:cNvPr>
          <p:cNvSpPr/>
          <p:nvPr/>
        </p:nvSpPr>
        <p:spPr>
          <a:xfrm>
            <a:off x="10855048" y="3261856"/>
            <a:ext cx="117752"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75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solidFill>
                  <a:srgbClr val="FF0000"/>
                </a:solidFill>
              </a:rPr>
              <a:t>EXPORTSTRAtumname</a:t>
            </a:r>
            <a:r>
              <a:rPr lang="en-US" dirty="0">
                <a:solidFill>
                  <a:srgbClr val="FF0000"/>
                </a:solidFill>
              </a:rPr>
              <a:t> EXPORT(string) 	   	  	      </a:t>
            </a:r>
            <a:r>
              <a:rPr lang="en-US" dirty="0" err="1">
                <a:solidFill>
                  <a:srgbClr val="FF0000"/>
                </a:solidFill>
              </a:rPr>
              <a:t>EXPORTWidth</a:t>
            </a:r>
            <a:r>
              <a:rPr lang="en-US" dirty="0">
                <a:solidFill>
                  <a:srgbClr val="FF0000"/>
                </a:solidFill>
              </a:rPr>
              <a:t>(integer) </a:t>
            </a:r>
            <a:r>
              <a:rPr lang="en-US" dirty="0"/>
              <a:t>	</a:t>
            </a:r>
            <a:endParaRPr lang="en-US" dirty="0">
              <a:solidFill>
                <a:srgbClr val="FF0000"/>
              </a:solidFill>
            </a:endParaRPr>
          </a:p>
        </p:txBody>
      </p:sp>
    </p:spTree>
    <p:extLst>
      <p:ext uri="{BB962C8B-B14F-4D97-AF65-F5344CB8AC3E}">
        <p14:creationId xmlns:p14="http://schemas.microsoft.com/office/powerpoint/2010/main" val="237670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a:t>
            </a:r>
            <a:r>
              <a:rPr lang="en-US" dirty="0">
                <a:solidFill>
                  <a:srgbClr val="FF0000"/>
                </a:solidFill>
              </a:rPr>
              <a:t>TWOWAY(string) TITLE(string) 			      </a:t>
            </a:r>
            <a:r>
              <a:rPr lang="en-US" dirty="0" err="1">
                <a:solidFill>
                  <a:srgbClr val="FF0000"/>
                </a:solidFill>
              </a:rPr>
              <a:t>SUBtitle</a:t>
            </a:r>
            <a:r>
              <a:rPr lang="en-US" dirty="0">
                <a:solidFill>
                  <a:srgbClr val="FF0000"/>
                </a:solidFill>
              </a:rPr>
              <a:t>(string) </a:t>
            </a:r>
            <a:r>
              <a:rPr lang="en-US" dirty="0" err="1">
                <a:solidFill>
                  <a:srgbClr val="FF0000"/>
                </a:solidFill>
              </a:rPr>
              <a:t>FOOTnote</a:t>
            </a:r>
            <a:r>
              <a:rPr lang="en-US" dirty="0">
                <a:solidFill>
                  <a:srgbClr val="FF0000"/>
                </a:solidFill>
              </a:rPr>
              <a:t>(string) NOTE(string) XTITLE(string) 	      YTITLE(string) XLABEL(string) YLABEL(string) SAVING(string) 		      NAME(string) XSIZE(real) YSIZE(real) </a:t>
            </a:r>
            <a:r>
              <a:rPr lang="en-US" dirty="0"/>
              <a:t>	</a:t>
            </a:r>
            <a:endParaRPr lang="en-US" dirty="0">
              <a:solidFill>
                <a:srgbClr val="FF0000"/>
              </a:solidFill>
            </a:endParaRPr>
          </a:p>
        </p:txBody>
      </p:sp>
    </p:spTree>
    <p:extLst>
      <p:ext uri="{BB962C8B-B14F-4D97-AF65-F5344CB8AC3E}">
        <p14:creationId xmlns:p14="http://schemas.microsoft.com/office/powerpoint/2010/main" val="177093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a:t>
            </a:r>
            <a:r>
              <a:rPr lang="en-US" dirty="0">
                <a:solidFill>
                  <a:srgbClr val="FF0000"/>
                </a:solidFill>
              </a:rPr>
              <a:t>BARCOLOR1(string) 	   	      BARCOLOR2(string) LINECOLOR1(string) LINECOLOR2(string)</a:t>
            </a:r>
            <a:r>
              <a:rPr lang="en-US" dirty="0"/>
              <a:t> 	</a:t>
            </a:r>
            <a:endParaRPr lang="en-US" dirty="0">
              <a:solidFill>
                <a:srgbClr val="FF0000"/>
              </a:solidFill>
            </a:endParaRPr>
          </a:p>
        </p:txBody>
      </p:sp>
    </p:spTree>
    <p:extLst>
      <p:ext uri="{BB962C8B-B14F-4D97-AF65-F5344CB8AC3E}">
        <p14:creationId xmlns:p14="http://schemas.microsoft.com/office/powerpoint/2010/main" val="99792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9CFE3D-04C9-45AB-86CD-F942F1A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54" y="1254701"/>
            <a:ext cx="7674471" cy="5583178"/>
          </a:xfrm>
          <a:prstGeom prst="rect">
            <a:avLst/>
          </a:prstGeom>
        </p:spPr>
      </p:pic>
      <p:sp>
        <p:nvSpPr>
          <p:cNvPr id="2" name="Title 1">
            <a:extLst>
              <a:ext uri="{FF2B5EF4-FFF2-40B4-BE49-F238E27FC236}">
                <a16:creationId xmlns:a16="http://schemas.microsoft.com/office/drawing/2014/main" id="{CC195B54-92E5-48C3-96EB-28CC5EE603C5}"/>
              </a:ext>
            </a:extLst>
          </p:cNvPr>
          <p:cNvSpPr>
            <a:spLocks noGrp="1"/>
          </p:cNvSpPr>
          <p:nvPr>
            <p:ph type="title"/>
          </p:nvPr>
        </p:nvSpPr>
        <p:spPr/>
        <p:txBody>
          <a:bodyPr/>
          <a:lstStyle/>
          <a:p>
            <a:r>
              <a:rPr lang="en-US" dirty="0"/>
              <a:t>Stata Command, Optional Inputs (cont.)</a:t>
            </a:r>
          </a:p>
        </p:txBody>
      </p:sp>
      <p:sp>
        <p:nvSpPr>
          <p:cNvPr id="8" name="TextBox 7">
            <a:extLst>
              <a:ext uri="{FF2B5EF4-FFF2-40B4-BE49-F238E27FC236}">
                <a16:creationId xmlns:a16="http://schemas.microsoft.com/office/drawing/2014/main" id="{D22D6EDB-19BA-4FD9-B742-09F2AE49EF63}"/>
              </a:ext>
            </a:extLst>
          </p:cNvPr>
          <p:cNvSpPr txBox="1"/>
          <p:nvPr/>
        </p:nvSpPr>
        <p:spPr>
          <a:xfrm>
            <a:off x="704675" y="3741490"/>
            <a:ext cx="3028425" cy="523220"/>
          </a:xfrm>
          <a:prstGeom prst="rect">
            <a:avLst/>
          </a:prstGeom>
          <a:noFill/>
        </p:spPr>
        <p:txBody>
          <a:bodyPr wrap="square" rtlCol="0">
            <a:spAutoFit/>
          </a:bodyPr>
          <a:lstStyle/>
          <a:p>
            <a:r>
              <a:rPr lang="en-US" sz="2800" dirty="0"/>
              <a:t>BARCOLOR1(string)</a:t>
            </a:r>
          </a:p>
        </p:txBody>
      </p:sp>
      <p:sp>
        <p:nvSpPr>
          <p:cNvPr id="15" name="TextBox 14">
            <a:extLst>
              <a:ext uri="{FF2B5EF4-FFF2-40B4-BE49-F238E27FC236}">
                <a16:creationId xmlns:a16="http://schemas.microsoft.com/office/drawing/2014/main" id="{35CE4D7B-39A1-46AF-B7AE-C709AF4D4EDA}"/>
              </a:ext>
            </a:extLst>
          </p:cNvPr>
          <p:cNvSpPr txBox="1"/>
          <p:nvPr/>
        </p:nvSpPr>
        <p:spPr>
          <a:xfrm>
            <a:off x="704674" y="1952298"/>
            <a:ext cx="3028425" cy="523220"/>
          </a:xfrm>
          <a:prstGeom prst="rect">
            <a:avLst/>
          </a:prstGeom>
          <a:noFill/>
        </p:spPr>
        <p:txBody>
          <a:bodyPr wrap="square" rtlCol="0">
            <a:spAutoFit/>
          </a:bodyPr>
          <a:lstStyle/>
          <a:p>
            <a:r>
              <a:rPr lang="en-US" sz="2800" dirty="0"/>
              <a:t>BARCOLOR2(string)</a:t>
            </a:r>
          </a:p>
        </p:txBody>
      </p:sp>
      <p:sp>
        <p:nvSpPr>
          <p:cNvPr id="16" name="TextBox 15">
            <a:extLst>
              <a:ext uri="{FF2B5EF4-FFF2-40B4-BE49-F238E27FC236}">
                <a16:creationId xmlns:a16="http://schemas.microsoft.com/office/drawing/2014/main" id="{BE16E895-8E2F-4CAD-8471-223D23C3C000}"/>
              </a:ext>
            </a:extLst>
          </p:cNvPr>
          <p:cNvSpPr txBox="1"/>
          <p:nvPr/>
        </p:nvSpPr>
        <p:spPr>
          <a:xfrm>
            <a:off x="704673" y="2495322"/>
            <a:ext cx="3028425" cy="523220"/>
          </a:xfrm>
          <a:prstGeom prst="rect">
            <a:avLst/>
          </a:prstGeom>
          <a:noFill/>
        </p:spPr>
        <p:txBody>
          <a:bodyPr wrap="square" rtlCol="0">
            <a:spAutoFit/>
          </a:bodyPr>
          <a:lstStyle/>
          <a:p>
            <a:r>
              <a:rPr lang="en-US" sz="2800" dirty="0"/>
              <a:t>LINECOLOR2(string)</a:t>
            </a:r>
          </a:p>
        </p:txBody>
      </p:sp>
      <p:sp>
        <p:nvSpPr>
          <p:cNvPr id="17" name="TextBox 16">
            <a:extLst>
              <a:ext uri="{FF2B5EF4-FFF2-40B4-BE49-F238E27FC236}">
                <a16:creationId xmlns:a16="http://schemas.microsoft.com/office/drawing/2014/main" id="{8BDAA8C7-7B2D-473D-B771-E2DF320E5240}"/>
              </a:ext>
            </a:extLst>
          </p:cNvPr>
          <p:cNvSpPr txBox="1"/>
          <p:nvPr/>
        </p:nvSpPr>
        <p:spPr>
          <a:xfrm>
            <a:off x="704674" y="4264710"/>
            <a:ext cx="3028425" cy="523220"/>
          </a:xfrm>
          <a:prstGeom prst="rect">
            <a:avLst/>
          </a:prstGeom>
          <a:noFill/>
        </p:spPr>
        <p:txBody>
          <a:bodyPr wrap="square" rtlCol="0">
            <a:spAutoFit/>
          </a:bodyPr>
          <a:lstStyle/>
          <a:p>
            <a:r>
              <a:rPr lang="en-US" sz="2800" dirty="0"/>
              <a:t>LINECOLOR1(string)</a:t>
            </a:r>
          </a:p>
        </p:txBody>
      </p:sp>
      <p:cxnSp>
        <p:nvCxnSpPr>
          <p:cNvPr id="10" name="Straight Arrow Connector 9">
            <a:extLst>
              <a:ext uri="{FF2B5EF4-FFF2-40B4-BE49-F238E27FC236}">
                <a16:creationId xmlns:a16="http://schemas.microsoft.com/office/drawing/2014/main" id="{37449FCB-51D8-4EC2-8995-250332697601}"/>
              </a:ext>
            </a:extLst>
          </p:cNvPr>
          <p:cNvCxnSpPr/>
          <p:nvPr/>
        </p:nvCxnSpPr>
        <p:spPr>
          <a:xfrm>
            <a:off x="3598877" y="2213908"/>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F3F3E6-BD42-43AE-8F86-1824C7EFC177}"/>
              </a:ext>
            </a:extLst>
          </p:cNvPr>
          <p:cNvCxnSpPr/>
          <p:nvPr/>
        </p:nvCxnSpPr>
        <p:spPr>
          <a:xfrm>
            <a:off x="3751277" y="2777761"/>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DE4769-2EFD-4A7F-BC48-4A40FA6DAA8F}"/>
              </a:ext>
            </a:extLst>
          </p:cNvPr>
          <p:cNvCxnSpPr/>
          <p:nvPr/>
        </p:nvCxnSpPr>
        <p:spPr>
          <a:xfrm>
            <a:off x="3751277" y="4590789"/>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8C1CDD-4610-4BC5-B4AD-328852130E51}"/>
              </a:ext>
            </a:extLst>
          </p:cNvPr>
          <p:cNvCxnSpPr>
            <a:cxnSpLocks/>
          </p:cNvCxnSpPr>
          <p:nvPr/>
        </p:nvCxnSpPr>
        <p:spPr>
          <a:xfrm>
            <a:off x="3610065" y="4046290"/>
            <a:ext cx="4848837" cy="83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60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783457"/>
            <a:ext cx="4848616" cy="3876460"/>
          </a:xfrm>
        </p:spPr>
        <p:txBody>
          <a:bodyPr>
            <a:normAutofit/>
          </a:bodyPr>
          <a:lstStyle/>
          <a:p>
            <a:r>
              <a:rPr lang="en-US" dirty="0"/>
              <a:t>Vertical bar chart summarizing a binary outcome in cluster survey data</a:t>
            </a:r>
          </a:p>
          <a:p>
            <a:r>
              <a:rPr lang="en-US" dirty="0"/>
              <a:t>Visualize heterogeneity among clusters</a:t>
            </a:r>
          </a:p>
        </p:txBody>
      </p:sp>
      <p:pic>
        <p:nvPicPr>
          <p:cNvPr id="13" name="Picture 12">
            <a:extLst>
              <a:ext uri="{FF2B5EF4-FFF2-40B4-BE49-F238E27FC236}">
                <a16:creationId xmlns:a16="http://schemas.microsoft.com/office/drawing/2014/main" id="{9B6C697E-D983-4658-A23C-10E310580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58" y="2046503"/>
            <a:ext cx="6613742" cy="4811497"/>
          </a:xfrm>
          <a:prstGeom prst="rect">
            <a:avLst/>
          </a:prstGeom>
        </p:spPr>
      </p:pic>
    </p:spTree>
    <p:extLst>
      <p:ext uri="{BB962C8B-B14F-4D97-AF65-F5344CB8AC3E}">
        <p14:creationId xmlns:p14="http://schemas.microsoft.com/office/powerpoint/2010/main" val="340877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a:t>
            </a:r>
            <a:r>
              <a:rPr lang="en-US" dirty="0">
                <a:solidFill>
                  <a:srgbClr val="FF0000"/>
                </a:solidFill>
              </a:rPr>
              <a:t>SAVEDATA(string) </a:t>
            </a:r>
          </a:p>
        </p:txBody>
      </p:sp>
    </p:spTree>
    <p:extLst>
      <p:ext uri="{BB962C8B-B14F-4D97-AF65-F5344CB8AC3E}">
        <p14:creationId xmlns:p14="http://schemas.microsoft.com/office/powerpoint/2010/main" val="273853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SAVEDATA Optional Input</a:t>
            </a:r>
          </a:p>
        </p:txBody>
      </p:sp>
      <p:graphicFrame>
        <p:nvGraphicFramePr>
          <p:cNvPr id="4" name="Table 3">
            <a:extLst>
              <a:ext uri="{FF2B5EF4-FFF2-40B4-BE49-F238E27FC236}">
                <a16:creationId xmlns:a16="http://schemas.microsoft.com/office/drawing/2014/main" id="{48DEF59F-5FCD-48FE-AA87-C3330410F3D3}"/>
              </a:ext>
            </a:extLst>
          </p:cNvPr>
          <p:cNvGraphicFramePr>
            <a:graphicFrameLocks noGrp="1"/>
          </p:cNvGraphicFramePr>
          <p:nvPr>
            <p:extLst>
              <p:ext uri="{D42A27DB-BD31-4B8C-83A1-F6EECF244321}">
                <p14:modId xmlns:p14="http://schemas.microsoft.com/office/powerpoint/2010/main" val="3062408718"/>
              </p:ext>
            </p:extLst>
          </p:nvPr>
        </p:nvGraphicFramePr>
        <p:xfrm>
          <a:off x="570451" y="1552706"/>
          <a:ext cx="10888910" cy="4864798"/>
        </p:xfrm>
        <a:graphic>
          <a:graphicData uri="http://schemas.openxmlformats.org/drawingml/2006/table">
            <a:tbl>
              <a:tblPr>
                <a:tableStyleId>{5C22544A-7EE6-4342-B048-85BDC9FD1C3A}</a:tableStyleId>
              </a:tblPr>
              <a:tblGrid>
                <a:gridCol w="1130277">
                  <a:extLst>
                    <a:ext uri="{9D8B030D-6E8A-4147-A177-3AD203B41FA5}">
                      <a16:colId xmlns:a16="http://schemas.microsoft.com/office/drawing/2014/main" val="3722568097"/>
                    </a:ext>
                  </a:extLst>
                </a:gridCol>
                <a:gridCol w="1099637">
                  <a:extLst>
                    <a:ext uri="{9D8B030D-6E8A-4147-A177-3AD203B41FA5}">
                      <a16:colId xmlns:a16="http://schemas.microsoft.com/office/drawing/2014/main" val="2369404554"/>
                    </a:ext>
                  </a:extLst>
                </a:gridCol>
                <a:gridCol w="723445">
                  <a:extLst>
                    <a:ext uri="{9D8B030D-6E8A-4147-A177-3AD203B41FA5}">
                      <a16:colId xmlns:a16="http://schemas.microsoft.com/office/drawing/2014/main" val="1913591597"/>
                    </a:ext>
                  </a:extLst>
                </a:gridCol>
                <a:gridCol w="970267">
                  <a:extLst>
                    <a:ext uri="{9D8B030D-6E8A-4147-A177-3AD203B41FA5}">
                      <a16:colId xmlns:a16="http://schemas.microsoft.com/office/drawing/2014/main" val="692559489"/>
                    </a:ext>
                  </a:extLst>
                </a:gridCol>
                <a:gridCol w="783022">
                  <a:extLst>
                    <a:ext uri="{9D8B030D-6E8A-4147-A177-3AD203B41FA5}">
                      <a16:colId xmlns:a16="http://schemas.microsoft.com/office/drawing/2014/main" val="304302801"/>
                    </a:ext>
                  </a:extLst>
                </a:gridCol>
                <a:gridCol w="1404335">
                  <a:extLst>
                    <a:ext uri="{9D8B030D-6E8A-4147-A177-3AD203B41FA5}">
                      <a16:colId xmlns:a16="http://schemas.microsoft.com/office/drawing/2014/main" val="203044566"/>
                    </a:ext>
                  </a:extLst>
                </a:gridCol>
                <a:gridCol w="851112">
                  <a:extLst>
                    <a:ext uri="{9D8B030D-6E8A-4147-A177-3AD203B41FA5}">
                      <a16:colId xmlns:a16="http://schemas.microsoft.com/office/drawing/2014/main" val="4154350643"/>
                    </a:ext>
                  </a:extLst>
                </a:gridCol>
                <a:gridCol w="1012823">
                  <a:extLst>
                    <a:ext uri="{9D8B030D-6E8A-4147-A177-3AD203B41FA5}">
                      <a16:colId xmlns:a16="http://schemas.microsoft.com/office/drawing/2014/main" val="1715077032"/>
                    </a:ext>
                  </a:extLst>
                </a:gridCol>
                <a:gridCol w="1897980">
                  <a:extLst>
                    <a:ext uri="{9D8B030D-6E8A-4147-A177-3AD203B41FA5}">
                      <a16:colId xmlns:a16="http://schemas.microsoft.com/office/drawing/2014/main" val="1560421432"/>
                    </a:ext>
                  </a:extLst>
                </a:gridCol>
                <a:gridCol w="1016012">
                  <a:extLst>
                    <a:ext uri="{9D8B030D-6E8A-4147-A177-3AD203B41FA5}">
                      <a16:colId xmlns:a16="http://schemas.microsoft.com/office/drawing/2014/main" val="2339788947"/>
                    </a:ext>
                  </a:extLst>
                </a:gridCol>
              </a:tblGrid>
              <a:tr h="356428">
                <a:tc>
                  <a:txBody>
                    <a:bodyPr/>
                    <a:lstStyle/>
                    <a:p>
                      <a:pPr algn="ctr" fontAlgn="b"/>
                      <a:r>
                        <a:rPr lang="en-US" sz="1600" b="1" u="none" strike="noStrike" dirty="0" err="1">
                          <a:effectLst/>
                        </a:rPr>
                        <a:t>yvar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stratvar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stratum</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cluster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clusterid</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n_respondents</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barorder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cumulative_barwidth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barheight</a:t>
                      </a:r>
                      <a:endParaRPr lang="en-US" sz="1600" b="1"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2367162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75100814"/>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376759318"/>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343481392"/>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2076037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51.73611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044002064"/>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55.55556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91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28803214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82</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53851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5.208333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64.58334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821713425"/>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68.05556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6622436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71.52778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287775233"/>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73.26389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839368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3.125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76.38889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58669228"/>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2.777778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79.16666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27725297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4.513889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83.68056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49092401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87.84722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96524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2.430556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90.27778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57</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53799605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487908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823813667"/>
                  </a:ext>
                </a:extLst>
              </a:tr>
            </a:tbl>
          </a:graphicData>
        </a:graphic>
      </p:graphicFrame>
      <p:sp>
        <p:nvSpPr>
          <p:cNvPr id="5" name="Oval 4">
            <a:extLst>
              <a:ext uri="{FF2B5EF4-FFF2-40B4-BE49-F238E27FC236}">
                <a16:creationId xmlns:a16="http://schemas.microsoft.com/office/drawing/2014/main" id="{D4898327-8DF4-4D79-8F55-328A92C5D76F}"/>
              </a:ext>
            </a:extLst>
          </p:cNvPr>
          <p:cNvSpPr/>
          <p:nvPr/>
        </p:nvSpPr>
        <p:spPr>
          <a:xfrm>
            <a:off x="10729519" y="6149130"/>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F0C10D-D132-442B-925F-9725991E737B}"/>
              </a:ext>
            </a:extLst>
          </p:cNvPr>
          <p:cNvSpPr/>
          <p:nvPr/>
        </p:nvSpPr>
        <p:spPr>
          <a:xfrm>
            <a:off x="4665677"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7BFED-3346-46CC-B3E4-5A372FDC6A1D}"/>
              </a:ext>
            </a:extLst>
          </p:cNvPr>
          <p:cNvSpPr/>
          <p:nvPr/>
        </p:nvSpPr>
        <p:spPr>
          <a:xfrm>
            <a:off x="10276514" y="1090569"/>
            <a:ext cx="1344685" cy="57674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C1F9A0-FAF3-4FF0-85A0-231D05C0F850}"/>
              </a:ext>
            </a:extLst>
          </p:cNvPr>
          <p:cNvSpPr/>
          <p:nvPr/>
        </p:nvSpPr>
        <p:spPr>
          <a:xfrm>
            <a:off x="5775819"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6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a:t>
            </a:r>
            <a:r>
              <a:rPr lang="en-US" dirty="0">
                <a:solidFill>
                  <a:srgbClr val="FF0000"/>
                </a:solidFill>
              </a:rPr>
              <a:t>PLOTN</a:t>
            </a:r>
          </a:p>
        </p:txBody>
      </p:sp>
    </p:spTree>
    <p:extLst>
      <p:ext uri="{BB962C8B-B14F-4D97-AF65-F5344CB8AC3E}">
        <p14:creationId xmlns:p14="http://schemas.microsoft.com/office/powerpoint/2010/main" val="888991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a:t>
            </a:r>
          </a:p>
        </p:txBody>
      </p:sp>
      <p:pic>
        <p:nvPicPr>
          <p:cNvPr id="7" name="Picture 6">
            <a:extLst>
              <a:ext uri="{FF2B5EF4-FFF2-40B4-BE49-F238E27FC236}">
                <a16:creationId xmlns:a16="http://schemas.microsoft.com/office/drawing/2014/main" id="{983FE2D2-F65A-4ABE-B216-AD1786638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557" y="1438934"/>
            <a:ext cx="7541443" cy="5486400"/>
          </a:xfrm>
          <a:prstGeom prst="rect">
            <a:avLst/>
          </a:prstGeom>
        </p:spPr>
      </p:pic>
      <p:sp>
        <p:nvSpPr>
          <p:cNvPr id="10" name="Oval 9">
            <a:extLst>
              <a:ext uri="{FF2B5EF4-FFF2-40B4-BE49-F238E27FC236}">
                <a16:creationId xmlns:a16="http://schemas.microsoft.com/office/drawing/2014/main" id="{6B9D120B-B0AA-4EFE-8CB3-F8A6923FD17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54B36D7-FF14-434A-A20D-6AAB26D71301}"/>
              </a:ext>
            </a:extLst>
          </p:cNvPr>
          <p:cNvCxnSpPr>
            <a:cxnSpLocks/>
          </p:cNvCxnSpPr>
          <p:nvPr/>
        </p:nvCxnSpPr>
        <p:spPr>
          <a:xfrm flipH="1">
            <a:off x="9800537" y="2118044"/>
            <a:ext cx="916461" cy="51708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32DD3B-7D7D-45AA-8BA1-65997EC81810}"/>
              </a:ext>
            </a:extLst>
          </p:cNvPr>
          <p:cNvSpPr txBox="1"/>
          <p:nvPr/>
        </p:nvSpPr>
        <p:spPr>
          <a:xfrm>
            <a:off x="10590217" y="1640990"/>
            <a:ext cx="1327128" cy="954107"/>
          </a:xfrm>
          <a:prstGeom prst="rect">
            <a:avLst/>
          </a:prstGeom>
          <a:noFill/>
        </p:spPr>
        <p:txBody>
          <a:bodyPr wrap="square" rtlCol="0">
            <a:spAutoFit/>
          </a:bodyPr>
          <a:lstStyle/>
          <a:p>
            <a:pPr algn="ctr"/>
            <a:r>
              <a:rPr lang="en-US" sz="2800" dirty="0"/>
              <a:t>Second y-axis</a:t>
            </a:r>
          </a:p>
        </p:txBody>
      </p:sp>
      <p:cxnSp>
        <p:nvCxnSpPr>
          <p:cNvPr id="19" name="Straight Arrow Connector 18">
            <a:extLst>
              <a:ext uri="{FF2B5EF4-FFF2-40B4-BE49-F238E27FC236}">
                <a16:creationId xmlns:a16="http://schemas.microsoft.com/office/drawing/2014/main" id="{B2677B6B-5657-43E4-A20D-F0B4A7EBC487}"/>
              </a:ext>
            </a:extLst>
          </p:cNvPr>
          <p:cNvCxnSpPr>
            <a:cxnSpLocks/>
          </p:cNvCxnSpPr>
          <p:nvPr/>
        </p:nvCxnSpPr>
        <p:spPr>
          <a:xfrm>
            <a:off x="1871783" y="2708245"/>
            <a:ext cx="2341266" cy="72075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4084B4-CD2A-4C08-9F96-3847685F1CDD}"/>
              </a:ext>
            </a:extLst>
          </p:cNvPr>
          <p:cNvSpPr txBox="1"/>
          <p:nvPr/>
        </p:nvSpPr>
        <p:spPr>
          <a:xfrm>
            <a:off x="148069" y="2090256"/>
            <a:ext cx="2127668" cy="2677656"/>
          </a:xfrm>
          <a:prstGeom prst="rect">
            <a:avLst/>
          </a:prstGeom>
          <a:noFill/>
        </p:spPr>
        <p:txBody>
          <a:bodyPr wrap="square" rtlCol="0">
            <a:spAutoFit/>
          </a:bodyPr>
          <a:lstStyle/>
          <a:p>
            <a:r>
              <a:rPr lang="en-US" sz="2800" dirty="0"/>
              <a:t>Dashed line shows the number of respondents in each cluster</a:t>
            </a:r>
          </a:p>
        </p:txBody>
      </p:sp>
    </p:spTree>
    <p:extLst>
      <p:ext uri="{BB962C8B-B14F-4D97-AF65-F5344CB8AC3E}">
        <p14:creationId xmlns:p14="http://schemas.microsoft.com/office/powerpoint/2010/main" val="351061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lnSpcReduction="10000"/>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PLOTN </a:t>
            </a:r>
            <a:r>
              <a:rPr lang="en-US" dirty="0" err="1">
                <a:solidFill>
                  <a:srgbClr val="FF0000"/>
                </a:solidFill>
              </a:rPr>
              <a:t>NLINEColor</a:t>
            </a:r>
            <a:r>
              <a:rPr lang="en-US" dirty="0">
                <a:solidFill>
                  <a:srgbClr val="FF0000"/>
                </a:solidFill>
              </a:rPr>
              <a:t>(string) 				      </a:t>
            </a:r>
            <a:r>
              <a:rPr lang="en-US" dirty="0" err="1">
                <a:solidFill>
                  <a:srgbClr val="FF0000"/>
                </a:solidFill>
              </a:rPr>
              <a:t>NLINEWidth</a:t>
            </a:r>
            <a:r>
              <a:rPr lang="en-US" dirty="0">
                <a:solidFill>
                  <a:srgbClr val="FF0000"/>
                </a:solidFill>
              </a:rPr>
              <a:t>(string) </a:t>
            </a:r>
            <a:r>
              <a:rPr lang="en-US" dirty="0" err="1">
                <a:solidFill>
                  <a:srgbClr val="FF0000"/>
                </a:solidFill>
              </a:rPr>
              <a:t>NLINEPattern</a:t>
            </a:r>
            <a:r>
              <a:rPr lang="en-US" dirty="0">
                <a:solidFill>
                  <a:srgbClr val="FF0000"/>
                </a:solidFill>
              </a:rPr>
              <a:t>(string) YTITLE2(string)            	      YROUND2(integer 5) ] </a:t>
            </a:r>
          </a:p>
        </p:txBody>
      </p:sp>
    </p:spTree>
    <p:extLst>
      <p:ext uri="{BB962C8B-B14F-4D97-AF65-F5344CB8AC3E}">
        <p14:creationId xmlns:p14="http://schemas.microsoft.com/office/powerpoint/2010/main" val="401095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E011FCB-62B8-4113-ABAA-BF91529BE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8" y="1371600"/>
            <a:ext cx="7541443" cy="5486400"/>
          </a:xfrm>
          <a:prstGeom prst="rect">
            <a:avLst/>
          </a:prstGeom>
        </p:spPr>
      </p:pic>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 Cont.</a:t>
            </a:r>
          </a:p>
        </p:txBody>
      </p:sp>
      <p:sp>
        <p:nvSpPr>
          <p:cNvPr id="5" name="Oval 4">
            <a:extLst>
              <a:ext uri="{FF2B5EF4-FFF2-40B4-BE49-F238E27FC236}">
                <a16:creationId xmlns:a16="http://schemas.microsoft.com/office/drawing/2014/main" id="{1CCA70ED-7D3B-4AE2-B605-F0A4F5A95F4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3108543"/>
          </a:xfrm>
          <a:prstGeom prst="rect">
            <a:avLst/>
          </a:prstGeom>
          <a:noFill/>
        </p:spPr>
        <p:txBody>
          <a:bodyPr wrap="square" rtlCol="0">
            <a:spAutoFit/>
          </a:bodyPr>
          <a:lstStyle/>
          <a:p>
            <a:pPr algn="ctr"/>
            <a:r>
              <a:rPr lang="en-US" sz="2800" dirty="0"/>
              <a:t>Specified different axis title</a:t>
            </a:r>
          </a:p>
          <a:p>
            <a:pPr algn="ctr"/>
            <a:r>
              <a:rPr lang="en-US" sz="2800" dirty="0"/>
              <a:t>&amp; increment N by 2 (instead of the default 5)</a:t>
            </a:r>
          </a:p>
        </p:txBody>
      </p:sp>
      <p:cxnSp>
        <p:nvCxnSpPr>
          <p:cNvPr id="14" name="Connector: Elbow 13">
            <a:extLst>
              <a:ext uri="{FF2B5EF4-FFF2-40B4-BE49-F238E27FC236}">
                <a16:creationId xmlns:a16="http://schemas.microsoft.com/office/drawing/2014/main" id="{09914DD5-40FA-4B9A-89DB-5B0A50059144}"/>
              </a:ext>
            </a:extLst>
          </p:cNvPr>
          <p:cNvCxnSpPr>
            <a:cxnSpLocks/>
          </p:cNvCxnSpPr>
          <p:nvPr/>
        </p:nvCxnSpPr>
        <p:spPr>
          <a:xfrm rot="10800000" flipV="1">
            <a:off x="9916262" y="5009825"/>
            <a:ext cx="1045029" cy="580246"/>
          </a:xfrm>
          <a:prstGeom prst="bentConnector3">
            <a:avLst>
              <a:gd name="adj1" fmla="val 96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815882"/>
          </a:xfrm>
          <a:prstGeom prst="rect">
            <a:avLst/>
          </a:prstGeom>
          <a:noFill/>
        </p:spPr>
        <p:txBody>
          <a:bodyPr wrap="square" rtlCol="0">
            <a:spAutoFit/>
          </a:bodyPr>
          <a:lstStyle/>
          <a:p>
            <a:pPr algn="ctr"/>
            <a:r>
              <a:rPr lang="en-US" sz="2800" dirty="0"/>
              <a:t>Specified different line color, width &amp; pattern</a:t>
            </a:r>
          </a:p>
        </p:txBody>
      </p:sp>
      <p:cxnSp>
        <p:nvCxnSpPr>
          <p:cNvPr id="22" name="Straight Arrow Connector 21">
            <a:extLst>
              <a:ext uri="{FF2B5EF4-FFF2-40B4-BE49-F238E27FC236}">
                <a16:creationId xmlns:a16="http://schemas.microsoft.com/office/drawing/2014/main" id="{D7AB89FD-71E4-42C1-AEE0-41CDBA895F71}"/>
              </a:ext>
            </a:extLst>
          </p:cNvPr>
          <p:cNvCxnSpPr>
            <a:cxnSpLocks/>
            <a:stCxn id="21" idx="3"/>
          </p:cNvCxnSpPr>
          <p:nvPr/>
        </p:nvCxnSpPr>
        <p:spPr>
          <a:xfrm>
            <a:off x="2275737" y="2998197"/>
            <a:ext cx="1884281" cy="430803"/>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Notes about PLOTN</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1" y="1825625"/>
            <a:ext cx="10659585" cy="4667250"/>
          </a:xfrm>
        </p:spPr>
        <p:txBody>
          <a:bodyPr>
            <a:normAutofit/>
          </a:bodyPr>
          <a:lstStyle/>
          <a:p>
            <a:r>
              <a:rPr lang="en-US" dirty="0"/>
              <a:t>The dashed line helps show the heterogeneity of N in the stratum</a:t>
            </a:r>
          </a:p>
          <a:p>
            <a:r>
              <a:rPr lang="en-US" dirty="0"/>
              <a:t>Some clusters with low coverage may not be too alarming if N is very small</a:t>
            </a:r>
          </a:p>
          <a:p>
            <a:r>
              <a:rPr lang="en-US" dirty="0"/>
              <a:t>Consider making the </a:t>
            </a:r>
            <a:r>
              <a:rPr lang="en-US" dirty="0" err="1"/>
              <a:t>opplot</a:t>
            </a:r>
            <a:r>
              <a:rPr lang="en-US" dirty="0"/>
              <a:t> first without the PLOTN option, and then add it if there are clusters with low (or no) coverage</a:t>
            </a:r>
          </a:p>
          <a:p>
            <a:r>
              <a:rPr lang="en-US" dirty="0"/>
              <a:t>The sample size for each cluster can be checked either by the SAVEDATA or PLOTN options</a:t>
            </a:r>
          </a:p>
          <a:p>
            <a:endParaRPr lang="en-US" dirty="0"/>
          </a:p>
        </p:txBody>
      </p:sp>
    </p:spTree>
    <p:extLst>
      <p:ext uri="{BB962C8B-B14F-4D97-AF65-F5344CB8AC3E}">
        <p14:creationId xmlns:p14="http://schemas.microsoft.com/office/powerpoint/2010/main" val="303671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fontScale="92500" lnSpcReduction="10000"/>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PLOTN </a:t>
            </a:r>
            <a:r>
              <a:rPr lang="en-US" dirty="0" err="1"/>
              <a:t>NLINEColor</a:t>
            </a:r>
            <a:r>
              <a:rPr lang="en-US" dirty="0"/>
              <a:t>(string) </a:t>
            </a:r>
            <a:r>
              <a:rPr lang="en-US" dirty="0" err="1"/>
              <a:t>NLINEWidth</a:t>
            </a:r>
            <a:r>
              <a:rPr lang="en-US" dirty="0"/>
              <a:t>(string) </a:t>
            </a:r>
            <a:r>
              <a:rPr lang="en-US" dirty="0" err="1"/>
              <a:t>NLINEPattern</a:t>
            </a:r>
            <a:r>
              <a:rPr lang="en-US" dirty="0"/>
              <a:t>(string) YTITLE2(string) YROUND2(integer 5) </a:t>
            </a:r>
            <a:r>
              <a:rPr lang="en-US" dirty="0" err="1">
                <a:solidFill>
                  <a:srgbClr val="FF0000"/>
                </a:solidFill>
              </a:rPr>
              <a:t>LCTHRESHold</a:t>
            </a:r>
            <a:r>
              <a:rPr lang="en-US" dirty="0">
                <a:solidFill>
                  <a:srgbClr val="FF0000"/>
                </a:solidFill>
              </a:rPr>
              <a:t>(integer 999) HIGH(integer 100) BARCOLORHIGH1(string) BARCOLORMID1(string) BARCOLORLOW1(string) BARCOLORHIGH2(string) BARCOLORMID2(string) BARCOLORLOW2(string) LINECOLORHIGH1(string) LINECOLORMID1(string) LINECOLORLOW1(string) LINECOLORHIGH2(string) LINECOLORMID2(string) LINECOLORLOW2(string) ]</a:t>
            </a:r>
          </a:p>
        </p:txBody>
      </p:sp>
    </p:spTree>
    <p:extLst>
      <p:ext uri="{BB962C8B-B14F-4D97-AF65-F5344CB8AC3E}">
        <p14:creationId xmlns:p14="http://schemas.microsoft.com/office/powerpoint/2010/main" val="383557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a number of blue and white bars&#10;&#10;Description automatically generated">
            <a:extLst>
              <a:ext uri="{FF2B5EF4-FFF2-40B4-BE49-F238E27FC236}">
                <a16:creationId xmlns:a16="http://schemas.microsoft.com/office/drawing/2014/main" id="{B6769C04-79AE-8D7E-7DCD-A901AC3BF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415" y="1583827"/>
            <a:ext cx="7128825" cy="4909048"/>
          </a:xfrm>
          <a:prstGeom prst="rect">
            <a:avLst/>
          </a:prstGeom>
        </p:spPr>
      </p:pic>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a:xfrm>
            <a:off x="148069" y="365125"/>
            <a:ext cx="11993204" cy="1325563"/>
          </a:xfrm>
        </p:spPr>
        <p:txBody>
          <a:bodyPr>
            <a:normAutofit fontScale="90000"/>
          </a:bodyPr>
          <a:lstStyle/>
          <a:p>
            <a:r>
              <a:rPr lang="en-US" dirty="0"/>
              <a:t>Stata Command, </a:t>
            </a:r>
            <a:r>
              <a:rPr lang="en-US" dirty="0" err="1"/>
              <a:t>LCTHRESHold</a:t>
            </a:r>
            <a:r>
              <a:rPr lang="en-US" dirty="0"/>
              <a:t>  HIGH Optional Input Cont. </a:t>
            </a:r>
            <a:br>
              <a:rPr lang="en-US" dirty="0"/>
            </a:br>
            <a:r>
              <a:rPr lang="en-US" sz="2200" dirty="0" err="1"/>
              <a:t>LCTHRESHold</a:t>
            </a:r>
            <a:r>
              <a:rPr lang="en-US" sz="2200" dirty="0"/>
              <a:t> that is lower than the default HIGH value (Three coverage categories with default </a:t>
            </a:r>
            <a:r>
              <a:rPr lang="en-US" sz="2200" dirty="0" err="1"/>
              <a:t>barcolor</a:t>
            </a:r>
            <a:r>
              <a:rPr lang="en-US" sz="2200" dirty="0"/>
              <a:t> options)</a:t>
            </a:r>
          </a:p>
        </p:txBody>
      </p:sp>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1384995"/>
          </a:xfrm>
          <a:prstGeom prst="rect">
            <a:avLst/>
          </a:prstGeom>
          <a:noFill/>
        </p:spPr>
        <p:txBody>
          <a:bodyPr wrap="square" rtlCol="0">
            <a:spAutoFit/>
          </a:bodyPr>
          <a:lstStyle/>
          <a:p>
            <a:pPr algn="ctr"/>
            <a:r>
              <a:rPr lang="en-US" sz="2800" dirty="0"/>
              <a:t>Specified </a:t>
            </a:r>
            <a:r>
              <a:rPr lang="en-US" sz="2800" dirty="0" err="1"/>
              <a:t>LCTHRESHold</a:t>
            </a:r>
            <a:r>
              <a:rPr lang="en-US" sz="2800" dirty="0"/>
              <a:t> value of 50</a:t>
            </a:r>
          </a:p>
        </p:txBody>
      </p: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815882"/>
          </a:xfrm>
          <a:prstGeom prst="rect">
            <a:avLst/>
          </a:prstGeom>
          <a:noFill/>
        </p:spPr>
        <p:txBody>
          <a:bodyPr wrap="square" rtlCol="0">
            <a:spAutoFit/>
          </a:bodyPr>
          <a:lstStyle/>
          <a:p>
            <a:pPr algn="ctr"/>
            <a:r>
              <a:rPr lang="en-US" sz="2800" dirty="0"/>
              <a:t>HIGH not specified, default value of 100 used</a:t>
            </a:r>
          </a:p>
        </p:txBody>
      </p:sp>
      <p:cxnSp>
        <p:nvCxnSpPr>
          <p:cNvPr id="22" name="Straight Arrow Connector 21">
            <a:extLst>
              <a:ext uri="{FF2B5EF4-FFF2-40B4-BE49-F238E27FC236}">
                <a16:creationId xmlns:a16="http://schemas.microsoft.com/office/drawing/2014/main" id="{D7AB89FD-71E4-42C1-AEE0-41CDBA895F71}"/>
              </a:ext>
            </a:extLst>
          </p:cNvPr>
          <p:cNvCxnSpPr>
            <a:cxnSpLocks/>
          </p:cNvCxnSpPr>
          <p:nvPr/>
        </p:nvCxnSpPr>
        <p:spPr>
          <a:xfrm>
            <a:off x="2275737" y="3336728"/>
            <a:ext cx="1447667" cy="43193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3325CD-A4C0-F7C9-8370-7123476D21F4}"/>
              </a:ext>
            </a:extLst>
          </p:cNvPr>
          <p:cNvCxnSpPr>
            <a:cxnSpLocks/>
          </p:cNvCxnSpPr>
          <p:nvPr/>
        </p:nvCxnSpPr>
        <p:spPr>
          <a:xfrm flipH="1">
            <a:off x="9018740" y="3336728"/>
            <a:ext cx="1578279" cy="1185168"/>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53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a bar and a number of squares&#10;&#10;Description automatically generated with medium confidence">
            <a:extLst>
              <a:ext uri="{FF2B5EF4-FFF2-40B4-BE49-F238E27FC236}">
                <a16:creationId xmlns:a16="http://schemas.microsoft.com/office/drawing/2014/main" id="{6140FED5-8F7A-39D8-2DF4-C12DC0726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798" y="1580790"/>
            <a:ext cx="8690425" cy="5214255"/>
          </a:xfrm>
          <a:prstGeom prst="rect">
            <a:avLst/>
          </a:prstGeom>
        </p:spPr>
      </p:pic>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1384995"/>
          </a:xfrm>
          <a:prstGeom prst="rect">
            <a:avLst/>
          </a:prstGeom>
          <a:noFill/>
        </p:spPr>
        <p:txBody>
          <a:bodyPr wrap="square" rtlCol="0">
            <a:spAutoFit/>
          </a:bodyPr>
          <a:lstStyle/>
          <a:p>
            <a:pPr algn="ctr"/>
            <a:r>
              <a:rPr lang="en-US" sz="2800" dirty="0"/>
              <a:t>Specified </a:t>
            </a:r>
            <a:r>
              <a:rPr lang="en-US" sz="2800" dirty="0" err="1"/>
              <a:t>LCTHRESHold</a:t>
            </a:r>
            <a:r>
              <a:rPr lang="en-US" sz="2800" dirty="0"/>
              <a:t> value of 50</a:t>
            </a:r>
          </a:p>
        </p:txBody>
      </p: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384995"/>
          </a:xfrm>
          <a:prstGeom prst="rect">
            <a:avLst/>
          </a:prstGeom>
          <a:noFill/>
        </p:spPr>
        <p:txBody>
          <a:bodyPr wrap="square" rtlCol="0">
            <a:spAutoFit/>
          </a:bodyPr>
          <a:lstStyle/>
          <a:p>
            <a:pPr algn="ctr"/>
            <a:r>
              <a:rPr lang="en-US" sz="2800" dirty="0"/>
              <a:t>Specified HIGH value of 50</a:t>
            </a:r>
          </a:p>
        </p:txBody>
      </p:sp>
      <p:cxnSp>
        <p:nvCxnSpPr>
          <p:cNvPr id="22" name="Straight Arrow Connector 21">
            <a:extLst>
              <a:ext uri="{FF2B5EF4-FFF2-40B4-BE49-F238E27FC236}">
                <a16:creationId xmlns:a16="http://schemas.microsoft.com/office/drawing/2014/main" id="{D7AB89FD-71E4-42C1-AEE0-41CDBA895F71}"/>
              </a:ext>
            </a:extLst>
          </p:cNvPr>
          <p:cNvCxnSpPr>
            <a:cxnSpLocks/>
          </p:cNvCxnSpPr>
          <p:nvPr/>
        </p:nvCxnSpPr>
        <p:spPr>
          <a:xfrm>
            <a:off x="1839123" y="3122412"/>
            <a:ext cx="1884281" cy="646246"/>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1879880-C298-C447-86E2-A3D10B727C21}"/>
              </a:ext>
            </a:extLst>
          </p:cNvPr>
          <p:cNvSpPr/>
          <p:nvPr/>
        </p:nvSpPr>
        <p:spPr>
          <a:xfrm>
            <a:off x="9058232" y="4952644"/>
            <a:ext cx="779687" cy="1475479"/>
          </a:xfrm>
          <a:prstGeom prst="ellipse">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422C069-DC24-66C3-D001-400EA2DF68D5}"/>
              </a:ext>
            </a:extLst>
          </p:cNvPr>
          <p:cNvSpPr txBox="1"/>
          <p:nvPr/>
        </p:nvSpPr>
        <p:spPr>
          <a:xfrm>
            <a:off x="9967686" y="5149025"/>
            <a:ext cx="2274552" cy="1384995"/>
          </a:xfrm>
          <a:prstGeom prst="rect">
            <a:avLst/>
          </a:prstGeom>
          <a:noFill/>
        </p:spPr>
        <p:txBody>
          <a:bodyPr wrap="square" rtlCol="0">
            <a:spAutoFit/>
          </a:bodyPr>
          <a:lstStyle/>
          <a:p>
            <a:pPr algn="ctr"/>
            <a:r>
              <a:rPr lang="en-US" sz="2800" dirty="0"/>
              <a:t>One cluster had 0% coverage</a:t>
            </a:r>
          </a:p>
        </p:txBody>
      </p:sp>
      <p:cxnSp>
        <p:nvCxnSpPr>
          <p:cNvPr id="28" name="Straight Arrow Connector 27">
            <a:extLst>
              <a:ext uri="{FF2B5EF4-FFF2-40B4-BE49-F238E27FC236}">
                <a16:creationId xmlns:a16="http://schemas.microsoft.com/office/drawing/2014/main" id="{15E7FD82-6C75-C7A0-4713-3A8475ED6E86}"/>
              </a:ext>
            </a:extLst>
          </p:cNvPr>
          <p:cNvCxnSpPr>
            <a:cxnSpLocks/>
          </p:cNvCxnSpPr>
          <p:nvPr/>
        </p:nvCxnSpPr>
        <p:spPr>
          <a:xfrm flipH="1" flipV="1">
            <a:off x="9448075" y="5690383"/>
            <a:ext cx="983595" cy="151139"/>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5B370EE-2BCA-A737-A553-6C25A927326B}"/>
              </a:ext>
            </a:extLst>
          </p:cNvPr>
          <p:cNvCxnSpPr>
            <a:cxnSpLocks/>
          </p:cNvCxnSpPr>
          <p:nvPr/>
        </p:nvCxnSpPr>
        <p:spPr>
          <a:xfrm flipH="1">
            <a:off x="7002049" y="3232329"/>
            <a:ext cx="2993471" cy="172031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C5E5FD7-F1B3-53C7-9C4F-2396F6F416C5}"/>
              </a:ext>
            </a:extLst>
          </p:cNvPr>
          <p:cNvSpPr txBox="1">
            <a:spLocks/>
          </p:cNvSpPr>
          <p:nvPr/>
        </p:nvSpPr>
        <p:spPr>
          <a:xfrm>
            <a:off x="148069" y="353696"/>
            <a:ext cx="11993204"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Stata Command, </a:t>
            </a:r>
            <a:r>
              <a:rPr lang="en-US" dirty="0" err="1"/>
              <a:t>LCTHRESHold</a:t>
            </a:r>
            <a:r>
              <a:rPr lang="en-US" dirty="0"/>
              <a:t>  HIGH Optional Input Cont. </a:t>
            </a:r>
            <a:br>
              <a:rPr lang="en-US" dirty="0"/>
            </a:br>
            <a:r>
              <a:rPr lang="en-US" sz="2200" dirty="0" err="1"/>
              <a:t>LCTHRESHold</a:t>
            </a:r>
            <a:r>
              <a:rPr lang="en-US" sz="2200" dirty="0"/>
              <a:t> that is the same a HIGH value (Two coverage categories with default </a:t>
            </a:r>
            <a:r>
              <a:rPr lang="en-US" sz="2200" dirty="0" err="1"/>
              <a:t>barcolor</a:t>
            </a:r>
            <a:r>
              <a:rPr lang="en-US" sz="2200" dirty="0"/>
              <a:t> options)</a:t>
            </a:r>
          </a:p>
        </p:txBody>
      </p:sp>
    </p:spTree>
    <p:extLst>
      <p:ext uri="{BB962C8B-B14F-4D97-AF65-F5344CB8AC3E}">
        <p14:creationId xmlns:p14="http://schemas.microsoft.com/office/powerpoint/2010/main" val="145727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Background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7178458" cy="4351338"/>
          </a:xfrm>
        </p:spPr>
        <p:txBody>
          <a:bodyPr>
            <a:normAutofit/>
          </a:bodyPr>
          <a:lstStyle/>
          <a:p>
            <a:r>
              <a:rPr lang="en-US" dirty="0"/>
              <a:t>Name was inspired by pipes like these whose heights decrease from left-to-right</a:t>
            </a:r>
          </a:p>
          <a:p>
            <a:r>
              <a:rPr lang="en-US" dirty="0"/>
              <a:t>We developed these plots for vaccination coverage surveys</a:t>
            </a:r>
          </a:p>
          <a:p>
            <a:r>
              <a:rPr lang="en-US" dirty="0"/>
              <a:t>But they can be helpful in any type of cluster survey with binary outcomes</a:t>
            </a:r>
          </a:p>
          <a:p>
            <a:r>
              <a:rPr lang="en-US" dirty="0"/>
              <a:t>“OP Plot” for short</a:t>
            </a:r>
          </a:p>
          <a:p>
            <a:pPr marL="0" indent="0">
              <a:buNone/>
            </a:pPr>
            <a:endParaRPr lang="en-US" dirty="0"/>
          </a:p>
        </p:txBody>
      </p:sp>
      <p:pic>
        <p:nvPicPr>
          <p:cNvPr id="5" name="Picture 4">
            <a:extLst>
              <a:ext uri="{FF2B5EF4-FFF2-40B4-BE49-F238E27FC236}">
                <a16:creationId xmlns:a16="http://schemas.microsoft.com/office/drawing/2014/main" id="{A15537DD-7146-4B64-A7FD-BD58B977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160" y="727787"/>
            <a:ext cx="3834086" cy="5358724"/>
          </a:xfrm>
          <a:prstGeom prst="rect">
            <a:avLst/>
          </a:prstGeom>
        </p:spPr>
      </p:pic>
    </p:spTree>
    <p:extLst>
      <p:ext uri="{BB962C8B-B14F-4D97-AF65-F5344CB8AC3E}">
        <p14:creationId xmlns:p14="http://schemas.microsoft.com/office/powerpoint/2010/main" val="97267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bar chart&#10;&#10;Description automatically generated with medium confidence">
            <a:extLst>
              <a:ext uri="{FF2B5EF4-FFF2-40B4-BE49-F238E27FC236}">
                <a16:creationId xmlns:a16="http://schemas.microsoft.com/office/drawing/2014/main" id="{C5EBB561-CCA4-0C8E-EA26-B6E10E2D7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788" y="1462953"/>
            <a:ext cx="8350685" cy="5010411"/>
          </a:xfrm>
          <a:prstGeom prst="rect">
            <a:avLst/>
          </a:prstGeom>
        </p:spPr>
      </p:pic>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1384995"/>
          </a:xfrm>
          <a:prstGeom prst="rect">
            <a:avLst/>
          </a:prstGeom>
          <a:noFill/>
        </p:spPr>
        <p:txBody>
          <a:bodyPr wrap="square" rtlCol="0">
            <a:spAutoFit/>
          </a:bodyPr>
          <a:lstStyle/>
          <a:p>
            <a:pPr algn="ctr"/>
            <a:r>
              <a:rPr lang="en-US" sz="2800" dirty="0"/>
              <a:t>Specified </a:t>
            </a:r>
            <a:r>
              <a:rPr lang="en-US" sz="2800" dirty="0" err="1"/>
              <a:t>LCTHRESHold</a:t>
            </a:r>
            <a:r>
              <a:rPr lang="en-US" sz="2800" dirty="0"/>
              <a:t> value of 35</a:t>
            </a:r>
          </a:p>
        </p:txBody>
      </p: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384995"/>
          </a:xfrm>
          <a:prstGeom prst="rect">
            <a:avLst/>
          </a:prstGeom>
          <a:noFill/>
        </p:spPr>
        <p:txBody>
          <a:bodyPr wrap="square" rtlCol="0">
            <a:spAutoFit/>
          </a:bodyPr>
          <a:lstStyle/>
          <a:p>
            <a:pPr algn="ctr"/>
            <a:r>
              <a:rPr lang="en-US" sz="2800" dirty="0"/>
              <a:t>Specified HIGH value of 80</a:t>
            </a:r>
          </a:p>
        </p:txBody>
      </p:sp>
      <p:cxnSp>
        <p:nvCxnSpPr>
          <p:cNvPr id="22" name="Straight Arrow Connector 21">
            <a:extLst>
              <a:ext uri="{FF2B5EF4-FFF2-40B4-BE49-F238E27FC236}">
                <a16:creationId xmlns:a16="http://schemas.microsoft.com/office/drawing/2014/main" id="{D7AB89FD-71E4-42C1-AEE0-41CDBA895F71}"/>
              </a:ext>
            </a:extLst>
          </p:cNvPr>
          <p:cNvCxnSpPr>
            <a:cxnSpLocks/>
          </p:cNvCxnSpPr>
          <p:nvPr/>
        </p:nvCxnSpPr>
        <p:spPr>
          <a:xfrm>
            <a:off x="1839123" y="3122412"/>
            <a:ext cx="1884281" cy="646246"/>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1879880-C298-C447-86E2-A3D10B727C21}"/>
              </a:ext>
            </a:extLst>
          </p:cNvPr>
          <p:cNvSpPr/>
          <p:nvPr/>
        </p:nvSpPr>
        <p:spPr>
          <a:xfrm>
            <a:off x="9058232" y="4952644"/>
            <a:ext cx="779687" cy="1475479"/>
          </a:xfrm>
          <a:prstGeom prst="ellipse">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422C069-DC24-66C3-D001-400EA2DF68D5}"/>
              </a:ext>
            </a:extLst>
          </p:cNvPr>
          <p:cNvSpPr txBox="1"/>
          <p:nvPr/>
        </p:nvSpPr>
        <p:spPr>
          <a:xfrm>
            <a:off x="9967686" y="5149025"/>
            <a:ext cx="2274552" cy="1384995"/>
          </a:xfrm>
          <a:prstGeom prst="rect">
            <a:avLst/>
          </a:prstGeom>
          <a:noFill/>
        </p:spPr>
        <p:txBody>
          <a:bodyPr wrap="square" rtlCol="0">
            <a:spAutoFit/>
          </a:bodyPr>
          <a:lstStyle/>
          <a:p>
            <a:pPr algn="ctr"/>
            <a:r>
              <a:rPr lang="en-US" sz="2800" dirty="0"/>
              <a:t>One cluster had 0% coverage</a:t>
            </a:r>
          </a:p>
        </p:txBody>
      </p:sp>
      <p:cxnSp>
        <p:nvCxnSpPr>
          <p:cNvPr id="28" name="Straight Arrow Connector 27">
            <a:extLst>
              <a:ext uri="{FF2B5EF4-FFF2-40B4-BE49-F238E27FC236}">
                <a16:creationId xmlns:a16="http://schemas.microsoft.com/office/drawing/2014/main" id="{15E7FD82-6C75-C7A0-4713-3A8475ED6E86}"/>
              </a:ext>
            </a:extLst>
          </p:cNvPr>
          <p:cNvCxnSpPr>
            <a:cxnSpLocks/>
          </p:cNvCxnSpPr>
          <p:nvPr/>
        </p:nvCxnSpPr>
        <p:spPr>
          <a:xfrm flipH="1" flipV="1">
            <a:off x="9448075" y="5690383"/>
            <a:ext cx="983595" cy="151139"/>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5B370EE-2BCA-A737-A553-6C25A927326B}"/>
              </a:ext>
            </a:extLst>
          </p:cNvPr>
          <p:cNvCxnSpPr>
            <a:cxnSpLocks/>
          </p:cNvCxnSpPr>
          <p:nvPr/>
        </p:nvCxnSpPr>
        <p:spPr>
          <a:xfrm flipH="1">
            <a:off x="8004132" y="3232329"/>
            <a:ext cx="1991388" cy="1911178"/>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B9B34A9F-0ED7-4CE0-E77C-7D5ADB7576D3}"/>
              </a:ext>
            </a:extLst>
          </p:cNvPr>
          <p:cNvSpPr txBox="1">
            <a:spLocks/>
          </p:cNvSpPr>
          <p:nvPr/>
        </p:nvSpPr>
        <p:spPr>
          <a:xfrm>
            <a:off x="148069" y="365125"/>
            <a:ext cx="1199320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Stata Command, </a:t>
            </a:r>
            <a:r>
              <a:rPr lang="en-US" dirty="0" err="1"/>
              <a:t>LCTHRESHold</a:t>
            </a:r>
            <a:r>
              <a:rPr lang="en-US" dirty="0"/>
              <a:t>  HIGH BARCOLORHIGH1 BARCOLORMID1 BARCOLORLOW1 Optional Input Cont. </a:t>
            </a:r>
            <a:br>
              <a:rPr lang="en-US" dirty="0"/>
            </a:br>
            <a:r>
              <a:rPr lang="en-US" sz="2200" dirty="0" err="1"/>
              <a:t>LCTHRESHold</a:t>
            </a:r>
            <a:r>
              <a:rPr lang="en-US" sz="2200" dirty="0"/>
              <a:t> that is lower than HIGH value (Three coverage categories with specified </a:t>
            </a:r>
            <a:r>
              <a:rPr lang="en-US" sz="2200" dirty="0" err="1"/>
              <a:t>barcolor</a:t>
            </a:r>
            <a:r>
              <a:rPr lang="en-US" sz="2200" dirty="0"/>
              <a:t> options)</a:t>
            </a:r>
          </a:p>
        </p:txBody>
      </p:sp>
    </p:spTree>
    <p:extLst>
      <p:ext uri="{BB962C8B-B14F-4D97-AF65-F5344CB8AC3E}">
        <p14:creationId xmlns:p14="http://schemas.microsoft.com/office/powerpoint/2010/main" val="3062383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fontScale="92500" lnSpcReduction="20000"/>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PLOTN </a:t>
            </a:r>
            <a:r>
              <a:rPr lang="en-US" dirty="0" err="1"/>
              <a:t>NLINEColor</a:t>
            </a:r>
            <a:r>
              <a:rPr lang="en-US" dirty="0"/>
              <a:t>(string) </a:t>
            </a:r>
            <a:r>
              <a:rPr lang="en-US" dirty="0" err="1"/>
              <a:t>NLINEWidth</a:t>
            </a:r>
            <a:r>
              <a:rPr lang="en-US" dirty="0"/>
              <a:t>(string) </a:t>
            </a:r>
            <a:r>
              <a:rPr lang="en-US" dirty="0" err="1"/>
              <a:t>NLINEPattern</a:t>
            </a:r>
            <a:r>
              <a:rPr lang="en-US" dirty="0"/>
              <a:t>(string) YTITLE2(string) YROUND2(integer 5) </a:t>
            </a:r>
            <a:r>
              <a:rPr lang="en-US" dirty="0" err="1"/>
              <a:t>LCTHRESHold</a:t>
            </a:r>
            <a:r>
              <a:rPr lang="en-US" dirty="0"/>
              <a:t>(integer 999) HIGH(integer 100) BARCOLORHIGH1(string) BARCOLORMID1(string) BARCOLORLOW1(string) BARCOLORHIGH2(string) BARCOLORMID2(string) BARCOLORLOW2(string) LINECOLORHIGH1(string) LINECOLORMID1(string) LINECOLORLOW1(string) LINECOLORHIGH2(string) LINECOLORMID2(string) LINECOLORLOW2(string)  </a:t>
            </a:r>
            <a:r>
              <a:rPr lang="en-US" dirty="0">
                <a:solidFill>
                  <a:srgbClr val="FF0000"/>
                </a:solidFill>
              </a:rPr>
              <a:t>FOOTNOTECOVG FOOTNOTEDEFF FOOTNOTEICC]</a:t>
            </a:r>
          </a:p>
        </p:txBody>
      </p:sp>
    </p:spTree>
    <p:extLst>
      <p:ext uri="{BB962C8B-B14F-4D97-AF65-F5344CB8AC3E}">
        <p14:creationId xmlns:p14="http://schemas.microsoft.com/office/powerpoint/2010/main" val="1994383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different colored squares&#10;&#10;Description automatically generated">
            <a:extLst>
              <a:ext uri="{FF2B5EF4-FFF2-40B4-BE49-F238E27FC236}">
                <a16:creationId xmlns:a16="http://schemas.microsoft.com/office/drawing/2014/main" id="{BD719D6E-A031-5FBC-8408-6A99A5A2D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514" y="1573958"/>
            <a:ext cx="8848156" cy="5308894"/>
          </a:xfrm>
          <a:prstGeom prst="rect">
            <a:avLst/>
          </a:prstGeom>
        </p:spPr>
      </p:pic>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a:xfrm>
            <a:off x="288099" y="365125"/>
            <a:ext cx="11523945" cy="1325563"/>
          </a:xfrm>
        </p:spPr>
        <p:txBody>
          <a:bodyPr>
            <a:normAutofit/>
          </a:bodyPr>
          <a:lstStyle/>
          <a:p>
            <a:r>
              <a:rPr lang="en-US" dirty="0"/>
              <a:t>Stata Command, FOOTNOTECOVG FOOTNOTEDEFF FOOTNOTEICC NOTE</a:t>
            </a:r>
            <a:endParaRPr lang="en-US" sz="2800" dirty="0"/>
          </a:p>
        </p:txBody>
      </p:sp>
      <p:sp>
        <p:nvSpPr>
          <p:cNvPr id="21" name="TextBox 20">
            <a:extLst>
              <a:ext uri="{FF2B5EF4-FFF2-40B4-BE49-F238E27FC236}">
                <a16:creationId xmlns:a16="http://schemas.microsoft.com/office/drawing/2014/main" id="{DFFD0D2D-7065-4FBE-9909-209050065CFD}"/>
              </a:ext>
            </a:extLst>
          </p:cNvPr>
          <p:cNvSpPr txBox="1"/>
          <p:nvPr/>
        </p:nvSpPr>
        <p:spPr>
          <a:xfrm>
            <a:off x="50727" y="2192124"/>
            <a:ext cx="2127668" cy="2677656"/>
          </a:xfrm>
          <a:prstGeom prst="rect">
            <a:avLst/>
          </a:prstGeom>
          <a:noFill/>
        </p:spPr>
        <p:txBody>
          <a:bodyPr wrap="square" rtlCol="0">
            <a:spAutoFit/>
          </a:bodyPr>
          <a:lstStyle/>
          <a:p>
            <a:pPr algn="ctr"/>
            <a:r>
              <a:rPr lang="en-US" sz="2800" dirty="0"/>
              <a:t>Specified all three optional footnotes: COVG, DEFF and ICC</a:t>
            </a:r>
          </a:p>
        </p:txBody>
      </p:sp>
      <p:cxnSp>
        <p:nvCxnSpPr>
          <p:cNvPr id="22" name="Straight Arrow Connector 21">
            <a:extLst>
              <a:ext uri="{FF2B5EF4-FFF2-40B4-BE49-F238E27FC236}">
                <a16:creationId xmlns:a16="http://schemas.microsoft.com/office/drawing/2014/main" id="{D7AB89FD-71E4-42C1-AEE0-41CDBA895F71}"/>
              </a:ext>
            </a:extLst>
          </p:cNvPr>
          <p:cNvCxnSpPr>
            <a:cxnSpLocks/>
          </p:cNvCxnSpPr>
          <p:nvPr/>
        </p:nvCxnSpPr>
        <p:spPr>
          <a:xfrm>
            <a:off x="1365337" y="4869780"/>
            <a:ext cx="951978" cy="1292199"/>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22C069-DC24-66C3-D001-400EA2DF68D5}"/>
              </a:ext>
            </a:extLst>
          </p:cNvPr>
          <p:cNvSpPr txBox="1"/>
          <p:nvPr/>
        </p:nvSpPr>
        <p:spPr>
          <a:xfrm>
            <a:off x="9984581" y="2771253"/>
            <a:ext cx="2274552" cy="3108543"/>
          </a:xfrm>
          <a:prstGeom prst="rect">
            <a:avLst/>
          </a:prstGeom>
          <a:noFill/>
        </p:spPr>
        <p:txBody>
          <a:bodyPr wrap="square" rtlCol="0">
            <a:spAutoFit/>
          </a:bodyPr>
          <a:lstStyle/>
          <a:p>
            <a:pPr algn="ctr"/>
            <a:r>
              <a:rPr lang="en-US" sz="2800" dirty="0"/>
              <a:t>Anything specified in NOTE will always appear below the COVG, DEFF and ICC</a:t>
            </a:r>
          </a:p>
        </p:txBody>
      </p:sp>
      <p:sp>
        <p:nvSpPr>
          <p:cNvPr id="13" name="Rectangle 12">
            <a:extLst>
              <a:ext uri="{FF2B5EF4-FFF2-40B4-BE49-F238E27FC236}">
                <a16:creationId xmlns:a16="http://schemas.microsoft.com/office/drawing/2014/main" id="{2552A7F0-B2A4-6ABD-B0C6-019808D3AB5B}"/>
              </a:ext>
            </a:extLst>
          </p:cNvPr>
          <p:cNvSpPr/>
          <p:nvPr/>
        </p:nvSpPr>
        <p:spPr>
          <a:xfrm>
            <a:off x="2317315" y="6200384"/>
            <a:ext cx="3557392" cy="292491"/>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64CDC95-BF79-4FC9-0C13-21A2994B0BAB}"/>
              </a:ext>
            </a:extLst>
          </p:cNvPr>
          <p:cNvSpPr/>
          <p:nvPr/>
        </p:nvSpPr>
        <p:spPr>
          <a:xfrm>
            <a:off x="2317314" y="6492876"/>
            <a:ext cx="6137753" cy="262934"/>
          </a:xfrm>
          <a:prstGeom prst="rect">
            <a:avLst/>
          </a:pr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591F626-FF1A-F698-1751-29290880C5AD}"/>
              </a:ext>
            </a:extLst>
          </p:cNvPr>
          <p:cNvCxnSpPr>
            <a:cxnSpLocks/>
          </p:cNvCxnSpPr>
          <p:nvPr/>
        </p:nvCxnSpPr>
        <p:spPr>
          <a:xfrm flipH="1">
            <a:off x="8455067" y="5371216"/>
            <a:ext cx="1976603" cy="11216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28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Organ Pipe Plots are not Pareto Charts</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2" y="1825625"/>
            <a:ext cx="5814754" cy="4667250"/>
          </a:xfrm>
        </p:spPr>
        <p:txBody>
          <a:bodyPr>
            <a:normAutofit/>
          </a:bodyPr>
          <a:lstStyle/>
          <a:p>
            <a:r>
              <a:rPr lang="en-US" dirty="0"/>
              <a:t>Both graphics sort bars in descending order</a:t>
            </a:r>
          </a:p>
          <a:p>
            <a:r>
              <a:rPr lang="en-US" dirty="0"/>
              <a:t>Pareto charts highlight important factor(s) among a large group of factors (often defects) </a:t>
            </a:r>
          </a:p>
          <a:p>
            <a:r>
              <a:rPr lang="en-US" dirty="0"/>
              <a:t>OP plots look for empty bars &amp; shaded portion of the weighted plot is an estimate of vaccination coverage</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C9B502C-B786-4F2A-A872-11DD320F8855}"/>
                  </a:ext>
                </a:extLst>
              </p:cNvPr>
              <p:cNvGraphicFramePr/>
              <p:nvPr>
                <p:extLst>
                  <p:ext uri="{D42A27DB-BD31-4B8C-83A1-F6EECF244321}">
                    <p14:modId xmlns:p14="http://schemas.microsoft.com/office/powerpoint/2010/main" val="4023888022"/>
                  </p:ext>
                </p:extLst>
              </p:nvPr>
            </p:nvGraphicFramePr>
            <p:xfrm>
              <a:off x="7544652" y="1247404"/>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FC9B502C-B786-4F2A-A872-11DD320F8855}"/>
                  </a:ext>
                </a:extLst>
              </p:cNvPr>
              <p:cNvPicPr>
                <a:picLocks noGrp="1" noRot="1" noChangeAspect="1" noMove="1" noResize="1" noEditPoints="1" noAdjustHandles="1" noChangeArrowheads="1" noChangeShapeType="1"/>
              </p:cNvPicPr>
              <p:nvPr/>
            </p:nvPicPr>
            <p:blipFill>
              <a:blip r:embed="rId4"/>
              <a:stretch>
                <a:fillRect/>
              </a:stretch>
            </p:blipFill>
            <p:spPr>
              <a:xfrm>
                <a:off x="7544652" y="1247404"/>
                <a:ext cx="4572000" cy="2743200"/>
              </a:xfrm>
              <a:prstGeom prst="rect">
                <a:avLst/>
              </a:prstGeom>
            </p:spPr>
          </p:pic>
        </mc:Fallback>
      </mc:AlternateContent>
      <p:pic>
        <p:nvPicPr>
          <p:cNvPr id="8" name="Picture 7">
            <a:extLst>
              <a:ext uri="{FF2B5EF4-FFF2-40B4-BE49-F238E27FC236}">
                <a16:creationId xmlns:a16="http://schemas.microsoft.com/office/drawing/2014/main" id="{2FA4405F-9EC7-48DC-A6D8-AA854C865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758" y="3987222"/>
            <a:ext cx="3986962" cy="2900515"/>
          </a:xfrm>
          <a:prstGeom prst="rect">
            <a:avLst/>
          </a:prstGeom>
        </p:spPr>
      </p:pic>
    </p:spTree>
    <p:extLst>
      <p:ext uri="{BB962C8B-B14F-4D97-AF65-F5344CB8AC3E}">
        <p14:creationId xmlns:p14="http://schemas.microsoft.com/office/powerpoint/2010/main" val="203408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Visual Connection to the </a:t>
            </a:r>
            <a:r>
              <a:rPr lang="en-US" dirty="0" err="1"/>
              <a:t>Intracluster</a:t>
            </a:r>
            <a:r>
              <a:rPr lang="en-US" dirty="0"/>
              <a:t> Correlation Coefficient (ICC)</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605638" y="1801875"/>
            <a:ext cx="11459688" cy="4667250"/>
          </a:xfrm>
        </p:spPr>
        <p:txBody>
          <a:bodyPr>
            <a:normAutofit/>
          </a:bodyPr>
          <a:lstStyle/>
          <a:p>
            <a:r>
              <a:rPr lang="en-US" dirty="0"/>
              <a:t>Due to time and budget constraints for household surveys, cluster sampling is usually preferred to simple random sampling</a:t>
            </a:r>
          </a:p>
          <a:p>
            <a:r>
              <a:rPr lang="en-US" dirty="0"/>
              <a:t>ICC is a measure of the correlation of responses within clusters</a:t>
            </a:r>
          </a:p>
          <a:p>
            <a:r>
              <a:rPr lang="en-US" dirty="0"/>
              <a:t>Ranges from [-1/(m-1),1] but for planning purposes, it practically ranges from [~0,1]</a:t>
            </a:r>
          </a:p>
          <a:p>
            <a:r>
              <a:rPr lang="en-US" dirty="0"/>
              <a:t>Surveyors have no control over the ICC -&gt; it can only be estimated after the data have been collected</a:t>
            </a:r>
          </a:p>
          <a:p>
            <a:r>
              <a:rPr lang="en-US" dirty="0"/>
              <a:t>ICC affects the design effect (DEFF) -&gt; affects sample size calculations -&gt; affects CI widths</a:t>
            </a:r>
          </a:p>
          <a:p>
            <a:r>
              <a:rPr lang="en-US" dirty="0"/>
              <a:t>OP plot bar height variability is a visual representation of the ICC</a:t>
            </a:r>
          </a:p>
          <a:p>
            <a:endParaRPr lang="en-US" dirty="0"/>
          </a:p>
        </p:txBody>
      </p:sp>
    </p:spTree>
    <p:extLst>
      <p:ext uri="{BB962C8B-B14F-4D97-AF65-F5344CB8AC3E}">
        <p14:creationId xmlns:p14="http://schemas.microsoft.com/office/powerpoint/2010/main" val="373765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
        <p:nvSpPr>
          <p:cNvPr id="2" name="TextBox 1">
            <a:extLst>
              <a:ext uri="{FF2B5EF4-FFF2-40B4-BE49-F238E27FC236}">
                <a16:creationId xmlns:a16="http://schemas.microsoft.com/office/drawing/2014/main" id="{B3F60175-0551-496A-B50D-0C4C1F56BCBA}"/>
              </a:ext>
            </a:extLst>
          </p:cNvPr>
          <p:cNvSpPr txBox="1"/>
          <p:nvPr/>
        </p:nvSpPr>
        <p:spPr>
          <a:xfrm>
            <a:off x="4947781" y="172141"/>
            <a:ext cx="701457" cy="369332"/>
          </a:xfrm>
          <a:prstGeom prst="rect">
            <a:avLst/>
          </a:prstGeom>
          <a:solidFill>
            <a:schemeClr val="bg1"/>
          </a:solidFill>
        </p:spPr>
        <p:txBody>
          <a:bodyPr wrap="square" rtlCol="0">
            <a:spAutoFit/>
          </a:bodyPr>
          <a:lstStyle/>
          <a:p>
            <a:r>
              <a:rPr lang="en-US" dirty="0"/>
              <a:t>-1/15</a:t>
            </a:r>
          </a:p>
        </p:txBody>
      </p:sp>
    </p:spTree>
    <p:extLst>
      <p:ext uri="{BB962C8B-B14F-4D97-AF65-F5344CB8AC3E}">
        <p14:creationId xmlns:p14="http://schemas.microsoft.com/office/powerpoint/2010/main" val="2585861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DC4B11-4AFB-4027-90C7-35B7F1AD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 y="1883664"/>
            <a:ext cx="6837575" cy="4974336"/>
          </a:xfrm>
          <a:prstGeom prst="rect">
            <a:avLst/>
          </a:prstGeom>
        </p:spPr>
      </p:pic>
      <p:sp>
        <p:nvSpPr>
          <p:cNvPr id="2" name="Title 1">
            <a:extLst>
              <a:ext uri="{FF2B5EF4-FFF2-40B4-BE49-F238E27FC236}">
                <a16:creationId xmlns:a16="http://schemas.microsoft.com/office/drawing/2014/main" id="{52FE403C-B75F-487C-A00F-BE144EAFB999}"/>
              </a:ext>
            </a:extLst>
          </p:cNvPr>
          <p:cNvSpPr>
            <a:spLocks noGrp="1"/>
          </p:cNvSpPr>
          <p:nvPr>
            <p:ph type="title"/>
          </p:nvPr>
        </p:nvSpPr>
        <p:spPr>
          <a:xfrm>
            <a:off x="174171" y="164979"/>
            <a:ext cx="10515600" cy="1325563"/>
          </a:xfrm>
        </p:spPr>
        <p:txBody>
          <a:bodyPr/>
          <a:lstStyle/>
          <a:p>
            <a:r>
              <a:rPr lang="en-US" dirty="0"/>
              <a:t>Visual Connection to the ICC</a:t>
            </a:r>
          </a:p>
        </p:txBody>
      </p:sp>
      <p:sp>
        <p:nvSpPr>
          <p:cNvPr id="19" name="TextBox 18">
            <a:extLst>
              <a:ext uri="{FF2B5EF4-FFF2-40B4-BE49-F238E27FC236}">
                <a16:creationId xmlns:a16="http://schemas.microsoft.com/office/drawing/2014/main" id="{29806143-BC36-4D10-870F-C4CFB92E5FE7}"/>
              </a:ext>
            </a:extLst>
          </p:cNvPr>
          <p:cNvSpPr txBox="1"/>
          <p:nvPr/>
        </p:nvSpPr>
        <p:spPr>
          <a:xfrm>
            <a:off x="6095999" y="1342692"/>
            <a:ext cx="5921830" cy="523220"/>
          </a:xfrm>
          <a:prstGeom prst="rect">
            <a:avLst/>
          </a:prstGeom>
          <a:noFill/>
        </p:spPr>
        <p:txBody>
          <a:bodyPr wrap="square" rtlCol="0">
            <a:spAutoFit/>
          </a:bodyPr>
          <a:lstStyle/>
          <a:p>
            <a:r>
              <a:rPr lang="en-US" sz="2800" dirty="0"/>
              <a:t>  </a:t>
            </a:r>
            <a:r>
              <a:rPr lang="en-US" sz="2800" u="sng" dirty="0">
                <a:solidFill>
                  <a:schemeClr val="accent6">
                    <a:lumMod val="50000"/>
                  </a:schemeClr>
                </a:solidFill>
              </a:rPr>
              <a:t>N</a:t>
            </a:r>
            <a:r>
              <a:rPr lang="en-US" sz="2800" dirty="0">
                <a:solidFill>
                  <a:schemeClr val="accent6">
                    <a:lumMod val="50000"/>
                  </a:schemeClr>
                </a:solidFill>
              </a:rPr>
              <a:t>	</a:t>
            </a:r>
            <a:r>
              <a:rPr lang="en-US" sz="2800" u="sng" dirty="0">
                <a:solidFill>
                  <a:schemeClr val="accent6">
                    <a:lumMod val="50000"/>
                  </a:schemeClr>
                </a:solidFill>
              </a:rPr>
              <a:t>ESS</a:t>
            </a:r>
            <a:r>
              <a:rPr lang="en-US" sz="2800" dirty="0">
                <a:solidFill>
                  <a:schemeClr val="accent6">
                    <a:lumMod val="50000"/>
                  </a:schemeClr>
                </a:solidFill>
              </a:rPr>
              <a:t>	</a:t>
            </a:r>
            <a:r>
              <a:rPr lang="en-US" sz="2800" u="sng" dirty="0">
                <a:solidFill>
                  <a:schemeClr val="accent6">
                    <a:lumMod val="50000"/>
                  </a:schemeClr>
                </a:solidFill>
              </a:rPr>
              <a:t>DEFF</a:t>
            </a:r>
            <a:r>
              <a:rPr lang="en-US" sz="2800" dirty="0">
                <a:solidFill>
                  <a:schemeClr val="accent6">
                    <a:lumMod val="50000"/>
                  </a:schemeClr>
                </a:solidFill>
              </a:rPr>
              <a:t>	   </a:t>
            </a:r>
            <a:r>
              <a:rPr lang="en-US" sz="2800" u="sng" dirty="0">
                <a:solidFill>
                  <a:schemeClr val="accent6">
                    <a:lumMod val="50000"/>
                  </a:schemeClr>
                </a:solidFill>
              </a:rPr>
              <a:t>ICC</a:t>
            </a:r>
            <a:r>
              <a:rPr lang="en-US" sz="2800" dirty="0">
                <a:solidFill>
                  <a:schemeClr val="accent6">
                    <a:lumMod val="50000"/>
                  </a:schemeClr>
                </a:solidFill>
              </a:rPr>
              <a:t>	   </a:t>
            </a:r>
            <a:r>
              <a:rPr lang="en-US" sz="2800" u="sng" dirty="0">
                <a:solidFill>
                  <a:schemeClr val="accent6">
                    <a:lumMod val="50000"/>
                  </a:schemeClr>
                </a:solidFill>
              </a:rPr>
              <a:t>CI half width</a:t>
            </a:r>
          </a:p>
        </p:txBody>
      </p:sp>
      <p:grpSp>
        <p:nvGrpSpPr>
          <p:cNvPr id="24" name="Group 23">
            <a:extLst>
              <a:ext uri="{FF2B5EF4-FFF2-40B4-BE49-F238E27FC236}">
                <a16:creationId xmlns:a16="http://schemas.microsoft.com/office/drawing/2014/main" id="{A3930C5A-8FB4-4D93-89BA-69EB85FF8B8A}"/>
              </a:ext>
            </a:extLst>
          </p:cNvPr>
          <p:cNvGrpSpPr/>
          <p:nvPr/>
        </p:nvGrpSpPr>
        <p:grpSpPr>
          <a:xfrm>
            <a:off x="874177" y="1731328"/>
            <a:ext cx="1256909" cy="4379444"/>
            <a:chOff x="874177" y="1731328"/>
            <a:chExt cx="1256909" cy="4379444"/>
          </a:xfrm>
        </p:grpSpPr>
        <p:pic>
          <p:nvPicPr>
            <p:cNvPr id="4" name="Picture 3">
              <a:extLst>
                <a:ext uri="{FF2B5EF4-FFF2-40B4-BE49-F238E27FC236}">
                  <a16:creationId xmlns:a16="http://schemas.microsoft.com/office/drawing/2014/main" id="{DF9A458E-04E6-4EDD-BD9F-0C8B901F5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179" y="1731328"/>
              <a:ext cx="1256907" cy="914400"/>
            </a:xfrm>
            <a:prstGeom prst="rect">
              <a:avLst/>
            </a:prstGeom>
          </p:spPr>
        </p:pic>
        <p:pic>
          <p:nvPicPr>
            <p:cNvPr id="6" name="Picture 5">
              <a:extLst>
                <a:ext uri="{FF2B5EF4-FFF2-40B4-BE49-F238E27FC236}">
                  <a16:creationId xmlns:a16="http://schemas.microsoft.com/office/drawing/2014/main" id="{2A9947EF-4BB5-4955-A018-65F2327E7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77" y="5196372"/>
              <a:ext cx="1256907" cy="914400"/>
            </a:xfrm>
            <a:prstGeom prst="rect">
              <a:avLst/>
            </a:prstGeom>
          </p:spPr>
        </p:pic>
        <p:pic>
          <p:nvPicPr>
            <p:cNvPr id="8" name="Picture 7">
              <a:extLst>
                <a:ext uri="{FF2B5EF4-FFF2-40B4-BE49-F238E27FC236}">
                  <a16:creationId xmlns:a16="http://schemas.microsoft.com/office/drawing/2014/main" id="{14049CA9-FF4B-4581-A7C3-AF2F268646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77" y="2873277"/>
              <a:ext cx="1256907" cy="914400"/>
            </a:xfrm>
            <a:prstGeom prst="rect">
              <a:avLst/>
            </a:prstGeom>
          </p:spPr>
        </p:pic>
        <p:pic>
          <p:nvPicPr>
            <p:cNvPr id="10" name="Picture 9">
              <a:extLst>
                <a:ext uri="{FF2B5EF4-FFF2-40B4-BE49-F238E27FC236}">
                  <a16:creationId xmlns:a16="http://schemas.microsoft.com/office/drawing/2014/main" id="{35FA0A78-48FC-4C0C-896D-0BDF11FD4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177" y="4041186"/>
              <a:ext cx="1256907" cy="914400"/>
            </a:xfrm>
            <a:prstGeom prst="rect">
              <a:avLst/>
            </a:prstGeom>
          </p:spPr>
        </p:pic>
      </p:grpSp>
      <p:sp>
        <p:nvSpPr>
          <p:cNvPr id="26" name="TextBox 25">
            <a:extLst>
              <a:ext uri="{FF2B5EF4-FFF2-40B4-BE49-F238E27FC236}">
                <a16:creationId xmlns:a16="http://schemas.microsoft.com/office/drawing/2014/main" id="{A262B30A-53C7-4F71-9170-877F6A6EC3B3}"/>
              </a:ext>
            </a:extLst>
          </p:cNvPr>
          <p:cNvSpPr txBox="1"/>
          <p:nvPr/>
        </p:nvSpPr>
        <p:spPr>
          <a:xfrm>
            <a:off x="7329521" y="11738"/>
            <a:ext cx="4937682" cy="1200329"/>
          </a:xfrm>
          <a:prstGeom prst="rect">
            <a:avLst/>
          </a:prstGeom>
          <a:noFill/>
        </p:spPr>
        <p:txBody>
          <a:bodyPr wrap="square" rtlCol="0">
            <a:spAutoFit/>
          </a:bodyPr>
          <a:lstStyle/>
          <a:p>
            <a:r>
              <a:rPr lang="en-US" dirty="0">
                <a:solidFill>
                  <a:schemeClr val="accent1">
                    <a:lumMod val="75000"/>
                  </a:schemeClr>
                </a:solidFill>
              </a:rPr>
              <a:t>ESS = Effective Sample Size = N / DEFF</a:t>
            </a:r>
          </a:p>
          <a:p>
            <a:r>
              <a:rPr lang="en-US" dirty="0">
                <a:solidFill>
                  <a:schemeClr val="accent1">
                    <a:lumMod val="75000"/>
                  </a:schemeClr>
                </a:solidFill>
              </a:rPr>
              <a:t>DEFF = Design Effect ≈ [1+ (m-1)*ICC] </a:t>
            </a:r>
          </a:p>
          <a:p>
            <a:r>
              <a:rPr lang="en-US" dirty="0">
                <a:solidFill>
                  <a:schemeClr val="accent1">
                    <a:lumMod val="75000"/>
                  </a:schemeClr>
                </a:solidFill>
              </a:rPr>
              <a:t>   where m is the avg # of respondents per cluster^ </a:t>
            </a:r>
          </a:p>
          <a:p>
            <a:r>
              <a:rPr lang="en-US" dirty="0">
                <a:solidFill>
                  <a:schemeClr val="accent1">
                    <a:lumMod val="75000"/>
                  </a:schemeClr>
                </a:solidFill>
              </a:rPr>
              <a:t>ICC = Intracluster Correlation Coefficient</a:t>
            </a:r>
          </a:p>
        </p:txBody>
      </p:sp>
      <p:cxnSp>
        <p:nvCxnSpPr>
          <p:cNvPr id="32" name="Straight Connector 31">
            <a:extLst>
              <a:ext uri="{FF2B5EF4-FFF2-40B4-BE49-F238E27FC236}">
                <a16:creationId xmlns:a16="http://schemas.microsoft.com/office/drawing/2014/main" id="{E50875BD-D804-4FEC-951C-2BCF21DA5043}"/>
              </a:ext>
            </a:extLst>
          </p:cNvPr>
          <p:cNvCxnSpPr>
            <a:cxnSpLocks/>
          </p:cNvCxnSpPr>
          <p:nvPr/>
        </p:nvCxnSpPr>
        <p:spPr>
          <a:xfrm flipH="1">
            <a:off x="3936297" y="1623387"/>
            <a:ext cx="1" cy="47164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6B8AB6-F2C9-468A-A5D7-2FE8DCFB5598}"/>
              </a:ext>
            </a:extLst>
          </p:cNvPr>
          <p:cNvSpPr txBox="1"/>
          <p:nvPr/>
        </p:nvSpPr>
        <p:spPr>
          <a:xfrm>
            <a:off x="6174714" y="1880689"/>
            <a:ext cx="5522012" cy="461665"/>
          </a:xfrm>
          <a:prstGeom prst="rect">
            <a:avLst/>
          </a:prstGeom>
          <a:noFill/>
        </p:spPr>
        <p:txBody>
          <a:bodyPr wrap="square" rtlCol="0">
            <a:spAutoFit/>
          </a:bodyPr>
          <a:lstStyle/>
          <a:p>
            <a:r>
              <a:rPr lang="en-US" sz="2400" dirty="0">
                <a:highlight>
                  <a:srgbClr val="C0C0C0"/>
                </a:highlight>
              </a:rPr>
              <a:t>256	256	   1*	     0*	          6.1%</a:t>
            </a:r>
          </a:p>
        </p:txBody>
      </p:sp>
      <p:sp>
        <p:nvSpPr>
          <p:cNvPr id="36" name="TextBox 35">
            <a:extLst>
              <a:ext uri="{FF2B5EF4-FFF2-40B4-BE49-F238E27FC236}">
                <a16:creationId xmlns:a16="http://schemas.microsoft.com/office/drawing/2014/main" id="{8F6A8791-D771-4DCE-85CF-6C4FC352FAC7}"/>
              </a:ext>
            </a:extLst>
          </p:cNvPr>
          <p:cNvSpPr txBox="1"/>
          <p:nvPr/>
        </p:nvSpPr>
        <p:spPr>
          <a:xfrm>
            <a:off x="6174714" y="3019485"/>
            <a:ext cx="5522012" cy="461665"/>
          </a:xfrm>
          <a:prstGeom prst="rect">
            <a:avLst/>
          </a:prstGeom>
          <a:noFill/>
        </p:spPr>
        <p:txBody>
          <a:bodyPr wrap="square" rtlCol="0">
            <a:spAutoFit/>
          </a:bodyPr>
          <a:lstStyle/>
          <a:p>
            <a:r>
              <a:rPr lang="en-US" sz="2400" dirty="0">
                <a:highlight>
                  <a:srgbClr val="C0C0C0"/>
                </a:highlight>
              </a:rPr>
              <a:t>256	 55	 4.68	   0.241	         13.2%</a:t>
            </a:r>
          </a:p>
        </p:txBody>
      </p:sp>
      <p:sp>
        <p:nvSpPr>
          <p:cNvPr id="37" name="TextBox 36">
            <a:extLst>
              <a:ext uri="{FF2B5EF4-FFF2-40B4-BE49-F238E27FC236}">
                <a16:creationId xmlns:a16="http://schemas.microsoft.com/office/drawing/2014/main" id="{20E51811-E089-441D-85E4-9780220BB1E2}"/>
              </a:ext>
            </a:extLst>
          </p:cNvPr>
          <p:cNvSpPr txBox="1"/>
          <p:nvPr/>
        </p:nvSpPr>
        <p:spPr>
          <a:xfrm>
            <a:off x="6167250" y="4240549"/>
            <a:ext cx="5522012" cy="461665"/>
          </a:xfrm>
          <a:prstGeom prst="rect">
            <a:avLst/>
          </a:prstGeom>
          <a:noFill/>
        </p:spPr>
        <p:txBody>
          <a:bodyPr wrap="square" rtlCol="0">
            <a:spAutoFit/>
          </a:bodyPr>
          <a:lstStyle/>
          <a:p>
            <a:r>
              <a:rPr lang="en-US" sz="2400" dirty="0">
                <a:highlight>
                  <a:srgbClr val="C0C0C0"/>
                </a:highlight>
              </a:rPr>
              <a:t>256	 25	10.26	   0.593	         19.6%</a:t>
            </a:r>
          </a:p>
        </p:txBody>
      </p:sp>
      <p:sp>
        <p:nvSpPr>
          <p:cNvPr id="38" name="TextBox 37">
            <a:extLst>
              <a:ext uri="{FF2B5EF4-FFF2-40B4-BE49-F238E27FC236}">
                <a16:creationId xmlns:a16="http://schemas.microsoft.com/office/drawing/2014/main" id="{A13052ED-1216-466F-8A1F-684E4A607E54}"/>
              </a:ext>
            </a:extLst>
          </p:cNvPr>
          <p:cNvSpPr txBox="1"/>
          <p:nvPr/>
        </p:nvSpPr>
        <p:spPr>
          <a:xfrm>
            <a:off x="6241623" y="5386934"/>
            <a:ext cx="5522012" cy="461665"/>
          </a:xfrm>
          <a:prstGeom prst="rect">
            <a:avLst/>
          </a:prstGeom>
          <a:noFill/>
        </p:spPr>
        <p:txBody>
          <a:bodyPr wrap="square" rtlCol="0">
            <a:spAutoFit/>
          </a:bodyPr>
          <a:lstStyle/>
          <a:p>
            <a:r>
              <a:rPr lang="en-US" sz="2400" dirty="0">
                <a:highlight>
                  <a:srgbClr val="C0C0C0"/>
                </a:highlight>
              </a:rPr>
              <a:t>256	16	  16	     1	        24.5%</a:t>
            </a:r>
          </a:p>
        </p:txBody>
      </p:sp>
      <p:sp>
        <p:nvSpPr>
          <p:cNvPr id="40" name="TextBox 39">
            <a:extLst>
              <a:ext uri="{FF2B5EF4-FFF2-40B4-BE49-F238E27FC236}">
                <a16:creationId xmlns:a16="http://schemas.microsoft.com/office/drawing/2014/main" id="{CC39E3E4-0540-4421-8A1F-7C0E794EE48C}"/>
              </a:ext>
            </a:extLst>
          </p:cNvPr>
          <p:cNvSpPr txBox="1"/>
          <p:nvPr/>
        </p:nvSpPr>
        <p:spPr>
          <a:xfrm>
            <a:off x="7944592" y="6199931"/>
            <a:ext cx="4255304" cy="646331"/>
          </a:xfrm>
          <a:prstGeom prst="rect">
            <a:avLst/>
          </a:prstGeom>
          <a:noFill/>
        </p:spPr>
        <p:txBody>
          <a:bodyPr wrap="square" rtlCol="0">
            <a:spAutoFit/>
          </a:bodyPr>
          <a:lstStyle/>
          <a:p>
            <a:r>
              <a:rPr lang="en-US" dirty="0"/>
              <a:t>^The avg # of respondents per cluster was m=16 for each stratum</a:t>
            </a:r>
          </a:p>
        </p:txBody>
      </p:sp>
      <p:sp>
        <p:nvSpPr>
          <p:cNvPr id="17" name="TextBox 16">
            <a:extLst>
              <a:ext uri="{FF2B5EF4-FFF2-40B4-BE49-F238E27FC236}">
                <a16:creationId xmlns:a16="http://schemas.microsoft.com/office/drawing/2014/main" id="{5BC40D81-26EE-4A9E-9BD2-AF4D659CAB36}"/>
              </a:ext>
            </a:extLst>
          </p:cNvPr>
          <p:cNvSpPr txBox="1"/>
          <p:nvPr/>
        </p:nvSpPr>
        <p:spPr>
          <a:xfrm>
            <a:off x="6202391" y="2296986"/>
            <a:ext cx="5334068" cy="600164"/>
          </a:xfrm>
          <a:prstGeom prst="rect">
            <a:avLst/>
          </a:prstGeom>
          <a:noFill/>
        </p:spPr>
        <p:txBody>
          <a:bodyPr wrap="square" rtlCol="0">
            <a:spAutoFit/>
          </a:bodyPr>
          <a:lstStyle/>
          <a:p>
            <a:r>
              <a:rPr lang="en-US" sz="1100" dirty="0"/>
              <a:t>* When coverage is uniform across clusters, the ICC is slightly negative, but by convention is usually rounded up to 0 when reported.  And by convention, we usually constrain DEFF to be no smaller than 1.0 when estimating proportions in a single stratum.</a:t>
            </a:r>
          </a:p>
        </p:txBody>
      </p:sp>
    </p:spTree>
    <p:extLst>
      <p:ext uri="{BB962C8B-B14F-4D97-AF65-F5344CB8AC3E}">
        <p14:creationId xmlns:p14="http://schemas.microsoft.com/office/powerpoint/2010/main" val="301476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68F9-FB52-4A90-9B03-4D723980F7A4}"/>
              </a:ext>
            </a:extLst>
          </p:cNvPr>
          <p:cNvSpPr>
            <a:spLocks noGrp="1"/>
          </p:cNvSpPr>
          <p:nvPr>
            <p:ph type="title"/>
          </p:nvPr>
        </p:nvSpPr>
        <p:spPr/>
        <p:txBody>
          <a:bodyPr/>
          <a:lstStyle/>
          <a:p>
            <a:r>
              <a:rPr lang="en-US" dirty="0"/>
              <a:t>Visual Connection to the ICC Takeaways</a:t>
            </a:r>
          </a:p>
        </p:txBody>
      </p:sp>
      <p:sp>
        <p:nvSpPr>
          <p:cNvPr id="3" name="Content Placeholder 2">
            <a:extLst>
              <a:ext uri="{FF2B5EF4-FFF2-40B4-BE49-F238E27FC236}">
                <a16:creationId xmlns:a16="http://schemas.microsoft.com/office/drawing/2014/main" id="{0274717C-F479-427C-BC43-D5A72C889CDA}"/>
              </a:ext>
            </a:extLst>
          </p:cNvPr>
          <p:cNvSpPr>
            <a:spLocks noGrp="1"/>
          </p:cNvSpPr>
          <p:nvPr>
            <p:ph idx="1"/>
          </p:nvPr>
        </p:nvSpPr>
        <p:spPr/>
        <p:txBody>
          <a:bodyPr>
            <a:normAutofit/>
          </a:bodyPr>
          <a:lstStyle/>
          <a:p>
            <a:r>
              <a:rPr lang="en-US" dirty="0"/>
              <a:t>Estimate the ICC with care because it impacts the CI width</a:t>
            </a:r>
          </a:p>
          <a:p>
            <a:pPr marL="0" indent="0">
              <a:buNone/>
            </a:pPr>
            <a:endParaRPr lang="en-US" dirty="0"/>
          </a:p>
          <a:p>
            <a:pPr>
              <a:lnSpc>
                <a:spcPct val="100000"/>
              </a:lnSpc>
              <a:spcBef>
                <a:spcPts val="0"/>
              </a:spcBef>
              <a:defRPr/>
            </a:pPr>
            <a:r>
              <a:rPr lang="en-US" dirty="0"/>
              <a:t>OP plot bar height variability is a visual representation of the ICC that can help you picture the correlation in that stratum</a:t>
            </a:r>
          </a:p>
          <a:p>
            <a:pPr>
              <a:lnSpc>
                <a:spcPct val="100000"/>
              </a:lnSpc>
              <a:spcBef>
                <a:spcPts val="0"/>
              </a:spcBef>
              <a:defRPr/>
            </a:pPr>
            <a:endParaRPr lang="en-US" dirty="0"/>
          </a:p>
          <a:p>
            <a:r>
              <a:rPr lang="en-US" dirty="0"/>
              <a:t>Pay it forward…after you finish your survey, make the OP plots and report the estimated ICC values, so that the next person (possibly you) planning the next survey has them as a baseline to start thinking about their ICC estimate for sample size calculations for that survey</a:t>
            </a:r>
          </a:p>
          <a:p>
            <a:endParaRPr lang="en-US" dirty="0"/>
          </a:p>
        </p:txBody>
      </p:sp>
    </p:spTree>
    <p:extLst>
      <p:ext uri="{BB962C8B-B14F-4D97-AF65-F5344CB8AC3E}">
        <p14:creationId xmlns:p14="http://schemas.microsoft.com/office/powerpoint/2010/main" val="227221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57B8-BDAF-4D2E-B0C1-C580EA4B22F7}"/>
              </a:ext>
            </a:extLst>
          </p:cNvPr>
          <p:cNvSpPr>
            <a:spLocks noGrp="1"/>
          </p:cNvSpPr>
          <p:nvPr>
            <p:ph type="title"/>
          </p:nvPr>
        </p:nvSpPr>
        <p:spPr/>
        <p:txBody>
          <a:bodyPr/>
          <a:lstStyle/>
          <a:p>
            <a:r>
              <a:rPr lang="en-US" dirty="0"/>
              <a:t>Organ Pipe Plots – Real World Use</a:t>
            </a:r>
          </a:p>
        </p:txBody>
      </p:sp>
      <p:sp>
        <p:nvSpPr>
          <p:cNvPr id="3" name="Content Placeholder 2">
            <a:extLst>
              <a:ext uri="{FF2B5EF4-FFF2-40B4-BE49-F238E27FC236}">
                <a16:creationId xmlns:a16="http://schemas.microsoft.com/office/drawing/2014/main" id="{9BFB2480-2C66-4DB6-BAEF-EDD02E01ED23}"/>
              </a:ext>
            </a:extLst>
          </p:cNvPr>
          <p:cNvSpPr>
            <a:spLocks noGrp="1"/>
          </p:cNvSpPr>
          <p:nvPr>
            <p:ph idx="1"/>
          </p:nvPr>
        </p:nvSpPr>
        <p:spPr/>
        <p:txBody>
          <a:bodyPr>
            <a:normAutofit/>
          </a:bodyPr>
          <a:lstStyle/>
          <a:p>
            <a:r>
              <a:rPr lang="en-US" dirty="0"/>
              <a:t>2018 WHO Vaccination Coverage Cluster Surveys Reference </a:t>
            </a:r>
            <a:r>
              <a:rPr lang="en-US" dirty="0">
                <a:hlinkClick r:id="rId3"/>
              </a:rPr>
              <a:t>Manual</a:t>
            </a:r>
            <a:endParaRPr lang="en-US" dirty="0"/>
          </a:p>
          <a:p>
            <a:r>
              <a:rPr lang="en-US" dirty="0"/>
              <a:t>WHO has developed a freely available Stata package named </a:t>
            </a:r>
            <a:r>
              <a:rPr lang="en-US" dirty="0">
                <a:hlinkClick r:id="rId4"/>
              </a:rPr>
              <a:t>Vaccination Coverage Quality Indicators</a:t>
            </a:r>
            <a:r>
              <a:rPr lang="en-US" dirty="0"/>
              <a:t> (VCQI) </a:t>
            </a:r>
          </a:p>
          <a:p>
            <a:r>
              <a:rPr lang="en-US" dirty="0"/>
              <a:t>Kenya Measles-Rubella Vaccination Campaign 2016 </a:t>
            </a:r>
            <a:br>
              <a:rPr lang="en-US" dirty="0"/>
            </a:br>
            <a:r>
              <a:rPr lang="en-US" dirty="0"/>
              <a:t>(</a:t>
            </a:r>
            <a:r>
              <a:rPr lang="en-US" dirty="0">
                <a:hlinkClick r:id="rId5"/>
              </a:rPr>
              <a:t>paper</a:t>
            </a:r>
            <a:r>
              <a:rPr lang="en-US" dirty="0"/>
              <a:t> published June 2018)</a:t>
            </a:r>
          </a:p>
          <a:p>
            <a:r>
              <a:rPr lang="en-US" dirty="0"/>
              <a:t>Jharkhand, India Measles Vaccination Campaign 2012 </a:t>
            </a:r>
            <a:br>
              <a:rPr lang="en-US" dirty="0"/>
            </a:br>
            <a:r>
              <a:rPr lang="en-US" dirty="0"/>
              <a:t>(</a:t>
            </a:r>
            <a:r>
              <a:rPr lang="en-US" dirty="0">
                <a:hlinkClick r:id="rId6"/>
              </a:rPr>
              <a:t>paper</a:t>
            </a:r>
            <a:r>
              <a:rPr lang="en-US" dirty="0"/>
              <a:t> published May 2015)</a:t>
            </a:r>
          </a:p>
          <a:p>
            <a:endParaRPr lang="en-US" dirty="0"/>
          </a:p>
          <a:p>
            <a:pPr marL="0" indent="0">
              <a:buNone/>
            </a:pPr>
            <a:endParaRPr lang="en-US" dirty="0"/>
          </a:p>
        </p:txBody>
      </p:sp>
    </p:spTree>
    <p:extLst>
      <p:ext uri="{BB962C8B-B14F-4D97-AF65-F5344CB8AC3E}">
        <p14:creationId xmlns:p14="http://schemas.microsoft.com/office/powerpoint/2010/main" val="4100593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47DC-E888-44D9-B574-81CAC47DC681}"/>
              </a:ext>
            </a:extLst>
          </p:cNvPr>
          <p:cNvSpPr>
            <a:spLocks noGrp="1"/>
          </p:cNvSpPr>
          <p:nvPr>
            <p:ph type="title"/>
          </p:nvPr>
        </p:nvSpPr>
        <p:spPr/>
        <p:txBody>
          <a:bodyPr/>
          <a:lstStyle/>
          <a:p>
            <a:r>
              <a:rPr lang="en-US" dirty="0"/>
              <a:t>Where Do I Find It?</a:t>
            </a:r>
          </a:p>
        </p:txBody>
      </p:sp>
      <p:sp>
        <p:nvSpPr>
          <p:cNvPr id="3" name="Content Placeholder 2">
            <a:extLst>
              <a:ext uri="{FF2B5EF4-FFF2-40B4-BE49-F238E27FC236}">
                <a16:creationId xmlns:a16="http://schemas.microsoft.com/office/drawing/2014/main" id="{B21ABE01-D16D-4F88-B436-65162EBDF01C}"/>
              </a:ext>
            </a:extLst>
          </p:cNvPr>
          <p:cNvSpPr>
            <a:spLocks noGrp="1"/>
          </p:cNvSpPr>
          <p:nvPr>
            <p:ph idx="1"/>
          </p:nvPr>
        </p:nvSpPr>
        <p:spPr/>
        <p:txBody>
          <a:bodyPr/>
          <a:lstStyle/>
          <a:p>
            <a:r>
              <a:rPr lang="en-US" dirty="0"/>
              <a:t>Link to our GitHub page here: </a:t>
            </a:r>
            <a:r>
              <a:rPr lang="en-US" dirty="0">
                <a:hlinkClick r:id="rId2"/>
              </a:rPr>
              <a:t>www.biostatglobal.com</a:t>
            </a:r>
            <a:endParaRPr lang="en-US" dirty="0"/>
          </a:p>
          <a:p>
            <a:r>
              <a:rPr lang="en-US" dirty="0"/>
              <a:t>Or find it on SSC:  Type ‘</a:t>
            </a:r>
            <a:r>
              <a:rPr lang="en-US" dirty="0" err="1">
                <a:latin typeface="Cordia New" panose="020B0304020202020204" pitchFamily="34" charset="-34"/>
                <a:cs typeface="Cordia New" panose="020B0304020202020204" pitchFamily="34" charset="-34"/>
              </a:rPr>
              <a:t>findit</a:t>
            </a:r>
            <a:r>
              <a:rPr lang="en-US" dirty="0">
                <a:latin typeface="Cordia New" panose="020B0304020202020204" pitchFamily="34" charset="-34"/>
                <a:cs typeface="Cordia New" panose="020B0304020202020204" pitchFamily="34" charset="-34"/>
              </a:rPr>
              <a:t> </a:t>
            </a:r>
            <a:r>
              <a:rPr lang="en-US" dirty="0" err="1">
                <a:latin typeface="Cordia New" panose="020B0304020202020204" pitchFamily="34" charset="-34"/>
                <a:cs typeface="Cordia New" panose="020B0304020202020204" pitchFamily="34" charset="-34"/>
              </a:rPr>
              <a:t>opplot</a:t>
            </a:r>
            <a:r>
              <a:rPr lang="en-US" dirty="0"/>
              <a:t>’ or ‘</a:t>
            </a:r>
            <a:r>
              <a:rPr lang="en-US" dirty="0">
                <a:latin typeface="Cordia New" panose="020B0304020202020204" pitchFamily="34" charset="-34"/>
                <a:cs typeface="Cordia New" panose="020B0304020202020204" pitchFamily="34" charset="-34"/>
              </a:rPr>
              <a:t>net install </a:t>
            </a:r>
            <a:r>
              <a:rPr lang="en-US" dirty="0" err="1">
                <a:latin typeface="Cordia New" panose="020B0304020202020204" pitchFamily="34" charset="-34"/>
                <a:cs typeface="Cordia New" panose="020B0304020202020204" pitchFamily="34" charset="-34"/>
              </a:rPr>
              <a:t>opplot</a:t>
            </a:r>
            <a:r>
              <a:rPr lang="en-US" dirty="0"/>
              <a:t>’ at the Stata prompt</a:t>
            </a:r>
          </a:p>
        </p:txBody>
      </p:sp>
      <p:sp>
        <p:nvSpPr>
          <p:cNvPr id="4" name="Slide Number Placeholder 3">
            <a:extLst>
              <a:ext uri="{FF2B5EF4-FFF2-40B4-BE49-F238E27FC236}">
                <a16:creationId xmlns:a16="http://schemas.microsoft.com/office/drawing/2014/main" id="{BFABAA39-5857-4B40-A63D-D5CB4E01F4A7}"/>
              </a:ext>
            </a:extLst>
          </p:cNvPr>
          <p:cNvSpPr>
            <a:spLocks noGrp="1"/>
          </p:cNvSpPr>
          <p:nvPr>
            <p:ph type="sldNum" sz="quarter" idx="12"/>
          </p:nvPr>
        </p:nvSpPr>
        <p:spPr/>
        <p:txBody>
          <a:bodyPr/>
          <a:lstStyle/>
          <a:p>
            <a:fld id="{AC814964-5ED8-43FF-BAAA-81A93BE85397}" type="slidenum">
              <a:rPr lang="en-US" smtClean="0"/>
              <a:t>39</a:t>
            </a:fld>
            <a:endParaRPr lang="en-US"/>
          </a:p>
        </p:txBody>
      </p:sp>
    </p:spTree>
    <p:extLst>
      <p:ext uri="{BB962C8B-B14F-4D97-AF65-F5344CB8AC3E}">
        <p14:creationId xmlns:p14="http://schemas.microsoft.com/office/powerpoint/2010/main" val="3897511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1580-7804-4E76-B41B-60DB327921B0}"/>
              </a:ext>
            </a:extLst>
          </p:cNvPr>
          <p:cNvSpPr>
            <a:spLocks noGrp="1"/>
          </p:cNvSpPr>
          <p:nvPr>
            <p:ph type="title"/>
          </p:nvPr>
        </p:nvSpPr>
        <p:spPr/>
        <p:txBody>
          <a:bodyPr/>
          <a:lstStyle/>
          <a:p>
            <a:r>
              <a:rPr lang="en-US" dirty="0"/>
              <a:t>Summary Table Example</a:t>
            </a:r>
          </a:p>
        </p:txBody>
      </p:sp>
      <p:graphicFrame>
        <p:nvGraphicFramePr>
          <p:cNvPr id="3" name="Table 2">
            <a:extLst>
              <a:ext uri="{FF2B5EF4-FFF2-40B4-BE49-F238E27FC236}">
                <a16:creationId xmlns:a16="http://schemas.microsoft.com/office/drawing/2014/main" id="{9E2BE715-DE6F-42C4-9C6B-C460D8A27B25}"/>
              </a:ext>
            </a:extLst>
          </p:cNvPr>
          <p:cNvGraphicFramePr>
            <a:graphicFrameLocks noGrp="1"/>
          </p:cNvGraphicFramePr>
          <p:nvPr>
            <p:extLst>
              <p:ext uri="{D42A27DB-BD31-4B8C-83A1-F6EECF244321}">
                <p14:modId xmlns:p14="http://schemas.microsoft.com/office/powerpoint/2010/main" val="1009723658"/>
              </p:ext>
            </p:extLst>
          </p:nvPr>
        </p:nvGraphicFramePr>
        <p:xfrm>
          <a:off x="446315" y="1647131"/>
          <a:ext cx="11166565" cy="4297680"/>
        </p:xfrm>
        <a:graphic>
          <a:graphicData uri="http://schemas.openxmlformats.org/drawingml/2006/table">
            <a:tbl>
              <a:tblPr firstRow="1" bandRow="1">
                <a:tableStyleId>{5C22544A-7EE6-4342-B048-85BDC9FD1C3A}</a:tableStyleId>
              </a:tblPr>
              <a:tblGrid>
                <a:gridCol w="2144921">
                  <a:extLst>
                    <a:ext uri="{9D8B030D-6E8A-4147-A177-3AD203B41FA5}">
                      <a16:colId xmlns:a16="http://schemas.microsoft.com/office/drawing/2014/main" val="2416634209"/>
                    </a:ext>
                  </a:extLst>
                </a:gridCol>
                <a:gridCol w="2144921">
                  <a:extLst>
                    <a:ext uri="{9D8B030D-6E8A-4147-A177-3AD203B41FA5}">
                      <a16:colId xmlns:a16="http://schemas.microsoft.com/office/drawing/2014/main" val="2286015708"/>
                    </a:ext>
                  </a:extLst>
                </a:gridCol>
                <a:gridCol w="2144921">
                  <a:extLst>
                    <a:ext uri="{9D8B030D-6E8A-4147-A177-3AD203B41FA5}">
                      <a16:colId xmlns:a16="http://schemas.microsoft.com/office/drawing/2014/main" val="3470403434"/>
                    </a:ext>
                  </a:extLst>
                </a:gridCol>
                <a:gridCol w="2641745">
                  <a:extLst>
                    <a:ext uri="{9D8B030D-6E8A-4147-A177-3AD203B41FA5}">
                      <a16:colId xmlns:a16="http://schemas.microsoft.com/office/drawing/2014/main" val="1408272521"/>
                    </a:ext>
                  </a:extLst>
                </a:gridCol>
                <a:gridCol w="2090057">
                  <a:extLst>
                    <a:ext uri="{9D8B030D-6E8A-4147-A177-3AD203B41FA5}">
                      <a16:colId xmlns:a16="http://schemas.microsoft.com/office/drawing/2014/main" val="1882370386"/>
                    </a:ext>
                  </a:extLst>
                </a:gridCol>
              </a:tblGrid>
              <a:tr h="370840">
                <a:tc>
                  <a:txBody>
                    <a:bodyPr/>
                    <a:lstStyle/>
                    <a:p>
                      <a:pPr algn="ctr"/>
                      <a:r>
                        <a:rPr lang="en-US" sz="3600" dirty="0"/>
                        <a:t>Stratum ID</a:t>
                      </a:r>
                    </a:p>
                  </a:txBody>
                  <a:tcPr anchor="b"/>
                </a:tc>
                <a:tc>
                  <a:txBody>
                    <a:bodyPr/>
                    <a:lstStyle/>
                    <a:p>
                      <a:pPr algn="ctr"/>
                      <a:r>
                        <a:rPr lang="en-US" sz="3600" dirty="0"/>
                        <a:t># of Clusters</a:t>
                      </a:r>
                    </a:p>
                  </a:txBody>
                  <a:tcPr anchor="b"/>
                </a:tc>
                <a:tc>
                  <a:txBody>
                    <a:bodyPr/>
                    <a:lstStyle/>
                    <a:p>
                      <a:pPr algn="ctr"/>
                      <a:r>
                        <a:rPr lang="en-US" sz="3600" dirty="0"/>
                        <a:t>Total Sampled (N)</a:t>
                      </a:r>
                    </a:p>
                  </a:txBody>
                  <a:tcPr anchor="b"/>
                </a:tc>
                <a:tc>
                  <a:txBody>
                    <a:bodyPr/>
                    <a:lstStyle/>
                    <a:p>
                      <a:pPr algn="ctr"/>
                      <a:r>
                        <a:rPr lang="en-US" sz="3600" dirty="0"/>
                        <a:t>Estimated Vaccination Coverage</a:t>
                      </a:r>
                    </a:p>
                  </a:txBody>
                  <a:tcPr anchor="b"/>
                </a:tc>
                <a:tc>
                  <a:txBody>
                    <a:bodyPr/>
                    <a:lstStyle/>
                    <a:p>
                      <a:pPr algn="ctr"/>
                      <a:r>
                        <a:rPr lang="en-US" sz="3600" dirty="0"/>
                        <a:t>CI Half-Width</a:t>
                      </a:r>
                    </a:p>
                  </a:txBody>
                  <a:tcPr anchor="b"/>
                </a:tc>
                <a:extLst>
                  <a:ext uri="{0D108BD9-81ED-4DB2-BD59-A6C34878D82A}">
                    <a16:rowId xmlns:a16="http://schemas.microsoft.com/office/drawing/2014/main" val="191283725"/>
                  </a:ext>
                </a:extLst>
              </a:tr>
              <a:tr h="370840">
                <a:tc>
                  <a:txBody>
                    <a:bodyPr/>
                    <a:lstStyle/>
                    <a:p>
                      <a:pPr algn="ctr"/>
                      <a:r>
                        <a:rPr lang="en-US" sz="3600" dirty="0"/>
                        <a:t>1</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6.1%</a:t>
                      </a:r>
                    </a:p>
                  </a:txBody>
                  <a:tcPr/>
                </a:tc>
                <a:extLst>
                  <a:ext uri="{0D108BD9-81ED-4DB2-BD59-A6C34878D82A}">
                    <a16:rowId xmlns:a16="http://schemas.microsoft.com/office/drawing/2014/main" val="125434771"/>
                  </a:ext>
                </a:extLst>
              </a:tr>
              <a:tr h="370840">
                <a:tc>
                  <a:txBody>
                    <a:bodyPr/>
                    <a:lstStyle/>
                    <a:p>
                      <a:pPr algn="ctr"/>
                      <a:r>
                        <a:rPr lang="en-US" sz="3600" dirty="0"/>
                        <a:t>2</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13.2%</a:t>
                      </a:r>
                    </a:p>
                  </a:txBody>
                  <a:tcPr/>
                </a:tc>
                <a:extLst>
                  <a:ext uri="{0D108BD9-81ED-4DB2-BD59-A6C34878D82A}">
                    <a16:rowId xmlns:a16="http://schemas.microsoft.com/office/drawing/2014/main" val="266474143"/>
                  </a:ext>
                </a:extLst>
              </a:tr>
              <a:tr h="370840">
                <a:tc>
                  <a:txBody>
                    <a:bodyPr/>
                    <a:lstStyle/>
                    <a:p>
                      <a:pPr algn="ctr"/>
                      <a:r>
                        <a:rPr lang="en-US" sz="3600" dirty="0"/>
                        <a:t>3</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19.6%</a:t>
                      </a:r>
                    </a:p>
                  </a:txBody>
                  <a:tcPr/>
                </a:tc>
                <a:extLst>
                  <a:ext uri="{0D108BD9-81ED-4DB2-BD59-A6C34878D82A}">
                    <a16:rowId xmlns:a16="http://schemas.microsoft.com/office/drawing/2014/main" val="1437439100"/>
                  </a:ext>
                </a:extLst>
              </a:tr>
              <a:tr h="370840">
                <a:tc>
                  <a:txBody>
                    <a:bodyPr/>
                    <a:lstStyle/>
                    <a:p>
                      <a:pPr algn="ctr"/>
                      <a:r>
                        <a:rPr lang="en-US" sz="3600" dirty="0"/>
                        <a:t>4</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24.5%</a:t>
                      </a:r>
                    </a:p>
                  </a:txBody>
                  <a:tcPr/>
                </a:tc>
                <a:extLst>
                  <a:ext uri="{0D108BD9-81ED-4DB2-BD59-A6C34878D82A}">
                    <a16:rowId xmlns:a16="http://schemas.microsoft.com/office/drawing/2014/main" val="3195776096"/>
                  </a:ext>
                </a:extLst>
              </a:tr>
            </a:tbl>
          </a:graphicData>
        </a:graphic>
      </p:graphicFrame>
    </p:spTree>
    <p:extLst>
      <p:ext uri="{BB962C8B-B14F-4D97-AF65-F5344CB8AC3E}">
        <p14:creationId xmlns:p14="http://schemas.microsoft.com/office/powerpoint/2010/main" val="1889606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253331"/>
            <a:ext cx="10515600" cy="4351338"/>
          </a:xfrm>
        </p:spPr>
        <p:txBody>
          <a:bodyPr>
            <a:normAutofit/>
          </a:bodyPr>
          <a:lstStyle/>
          <a:p>
            <a:pPr marL="0" indent="0" algn="ctr">
              <a:buNone/>
            </a:pPr>
            <a:r>
              <a:rPr lang="en-US" dirty="0"/>
              <a:t>Questions?</a:t>
            </a:r>
          </a:p>
          <a:p>
            <a:pPr marL="0" indent="0" algn="ctr">
              <a:buNone/>
            </a:pPr>
            <a:r>
              <a:rPr lang="en-US" dirty="0">
                <a:hlinkClick r:id="rId2"/>
              </a:rPr>
              <a:t>Dale.Rhoda@biostatglobal.com</a:t>
            </a:r>
            <a:endParaRPr lang="en-US" dirty="0"/>
          </a:p>
          <a:p>
            <a:pPr marL="0" indent="0" algn="ctr">
              <a:buNone/>
            </a:pPr>
            <a:endParaRPr lang="en-US" dirty="0"/>
          </a:p>
          <a:p>
            <a:pPr marL="0" indent="0" algn="ctr">
              <a:buNone/>
            </a:pPr>
            <a:r>
              <a:rPr lang="en-US" dirty="0"/>
              <a:t>Link to GitHub:</a:t>
            </a:r>
          </a:p>
          <a:p>
            <a:pPr marL="0" indent="0" algn="ctr">
              <a:buNone/>
            </a:pPr>
            <a:r>
              <a:rPr lang="en-US" dirty="0">
                <a:hlinkClick r:id="rId3"/>
              </a:rPr>
              <a:t>www.biostatglobal.com</a:t>
            </a:r>
            <a:r>
              <a:rPr lang="en-US" dirty="0"/>
              <a:t> </a:t>
            </a:r>
          </a:p>
          <a:p>
            <a:pPr marL="0" indent="0" algn="ctr">
              <a:buNone/>
            </a:pPr>
            <a:endParaRPr lang="en-US" dirty="0"/>
          </a:p>
          <a:p>
            <a:endParaRPr lang="en-US" dirty="0"/>
          </a:p>
        </p:txBody>
      </p:sp>
      <p:pic>
        <p:nvPicPr>
          <p:cNvPr id="4" name="Picture 3">
            <a:extLst>
              <a:ext uri="{FF2B5EF4-FFF2-40B4-BE49-F238E27FC236}">
                <a16:creationId xmlns:a16="http://schemas.microsoft.com/office/drawing/2014/main" id="{D77509C4-1B9A-494F-B6BF-0DE96D9D1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18073" y="5469435"/>
            <a:ext cx="3002571" cy="843099"/>
          </a:xfrm>
          <a:prstGeom prst="rect">
            <a:avLst/>
          </a:prstGeom>
        </p:spPr>
      </p:pic>
    </p:spTree>
    <p:extLst>
      <p:ext uri="{BB962C8B-B14F-4D97-AF65-F5344CB8AC3E}">
        <p14:creationId xmlns:p14="http://schemas.microsoft.com/office/powerpoint/2010/main" val="104766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5FBA-A5E1-4FB0-9F55-B7D6892E68DA}"/>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23679338-A9E6-4F94-835D-C2D8D9F806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952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9D3-3007-4484-A5DF-92E45BE4B701}"/>
              </a:ext>
            </a:extLst>
          </p:cNvPr>
          <p:cNvSpPr>
            <a:spLocks noGrp="1"/>
          </p:cNvSpPr>
          <p:nvPr>
            <p:ph type="title"/>
          </p:nvPr>
        </p:nvSpPr>
        <p:spPr/>
        <p:txBody>
          <a:bodyPr/>
          <a:lstStyle/>
          <a:p>
            <a:r>
              <a:rPr lang="en-US" dirty="0"/>
              <a:t>Organ Pipe Plot – Bar Shading &amp; Widths</a:t>
            </a:r>
          </a:p>
        </p:txBody>
      </p:sp>
      <p:graphicFrame>
        <p:nvGraphicFramePr>
          <p:cNvPr id="4" name="Content Placeholder 3">
            <a:extLst>
              <a:ext uri="{FF2B5EF4-FFF2-40B4-BE49-F238E27FC236}">
                <a16:creationId xmlns:a16="http://schemas.microsoft.com/office/drawing/2014/main" id="{EC139E02-E2EA-4203-B8BE-9DD3045BAD9F}"/>
              </a:ext>
            </a:extLst>
          </p:cNvPr>
          <p:cNvGraphicFramePr>
            <a:graphicFrameLocks noGrp="1"/>
          </p:cNvGraphicFramePr>
          <p:nvPr>
            <p:ph idx="1"/>
            <p:extLst>
              <p:ext uri="{D42A27DB-BD31-4B8C-83A1-F6EECF244321}">
                <p14:modId xmlns:p14="http://schemas.microsoft.com/office/powerpoint/2010/main" val="1708991568"/>
              </p:ext>
            </p:extLst>
          </p:nvPr>
        </p:nvGraphicFramePr>
        <p:xfrm>
          <a:off x="838200" y="1825625"/>
          <a:ext cx="10515600" cy="3657600"/>
        </p:xfrm>
        <a:graphic>
          <a:graphicData uri="http://schemas.openxmlformats.org/drawingml/2006/table">
            <a:tbl>
              <a:tblPr firstRow="1" bandRow="1">
                <a:tableStyleId>{5C22544A-7EE6-4342-B048-85BDC9FD1C3A}</a:tableStyleId>
              </a:tblPr>
              <a:tblGrid>
                <a:gridCol w="2295525">
                  <a:extLst>
                    <a:ext uri="{9D8B030D-6E8A-4147-A177-3AD203B41FA5}">
                      <a16:colId xmlns:a16="http://schemas.microsoft.com/office/drawing/2014/main" val="4037963541"/>
                    </a:ext>
                  </a:extLst>
                </a:gridCol>
                <a:gridCol w="2219325">
                  <a:extLst>
                    <a:ext uri="{9D8B030D-6E8A-4147-A177-3AD203B41FA5}">
                      <a16:colId xmlns:a16="http://schemas.microsoft.com/office/drawing/2014/main" val="1047563712"/>
                    </a:ext>
                  </a:extLst>
                </a:gridCol>
                <a:gridCol w="2876550">
                  <a:extLst>
                    <a:ext uri="{9D8B030D-6E8A-4147-A177-3AD203B41FA5}">
                      <a16:colId xmlns:a16="http://schemas.microsoft.com/office/drawing/2014/main" val="2961901615"/>
                    </a:ext>
                  </a:extLst>
                </a:gridCol>
                <a:gridCol w="3124200">
                  <a:extLst>
                    <a:ext uri="{9D8B030D-6E8A-4147-A177-3AD203B41FA5}">
                      <a16:colId xmlns:a16="http://schemas.microsoft.com/office/drawing/2014/main" val="1152169409"/>
                    </a:ext>
                  </a:extLst>
                </a:gridCol>
              </a:tblGrid>
              <a:tr h="370840">
                <a:tc>
                  <a:txBody>
                    <a:bodyPr/>
                    <a:lstStyle/>
                    <a:p>
                      <a:endParaRPr lang="en-US" dirty="0"/>
                    </a:p>
                  </a:txBody>
                  <a:tcPr anchor="ctr"/>
                </a:tc>
                <a:tc>
                  <a:txBody>
                    <a:bodyPr/>
                    <a:lstStyle/>
                    <a:p>
                      <a:pPr algn="ctr"/>
                      <a:r>
                        <a:rPr lang="en-US" dirty="0"/>
                        <a:t>Self-Weighted Data</a:t>
                      </a:r>
                    </a:p>
                  </a:txBody>
                  <a:tcPr anchor="ctr"/>
                </a:tc>
                <a:tc>
                  <a:txBody>
                    <a:bodyPr/>
                    <a:lstStyle/>
                    <a:p>
                      <a:pPr algn="ctr"/>
                      <a:r>
                        <a:rPr lang="en-US" dirty="0"/>
                        <a:t>Weighted Data </a:t>
                      </a:r>
                    </a:p>
                    <a:p>
                      <a:pPr algn="ctr"/>
                      <a:r>
                        <a:rPr lang="en-US" dirty="0"/>
                        <a:t>(specify </a:t>
                      </a:r>
                      <a:r>
                        <a:rPr lang="en-US" dirty="0" err="1"/>
                        <a:t>WEIGHTvar</a:t>
                      </a:r>
                      <a:r>
                        <a:rPr lang="en-US" dirty="0"/>
                        <a:t> option)</a:t>
                      </a:r>
                    </a:p>
                  </a:txBody>
                  <a:tcPr anchor="ctr"/>
                </a:tc>
                <a:tc>
                  <a:txBody>
                    <a:bodyPr/>
                    <a:lstStyle/>
                    <a:p>
                      <a:pPr algn="ctr"/>
                      <a:r>
                        <a:rPr lang="en-US" dirty="0"/>
                        <a:t>Equal Bar Widths* </a:t>
                      </a:r>
                    </a:p>
                    <a:p>
                      <a:pPr algn="ctr"/>
                      <a:r>
                        <a:rPr lang="en-US" dirty="0"/>
                        <a:t>(specify EQUALWIDTH option)</a:t>
                      </a:r>
                    </a:p>
                  </a:txBody>
                  <a:tcPr anchor="ctr"/>
                </a:tc>
                <a:extLst>
                  <a:ext uri="{0D108BD9-81ED-4DB2-BD59-A6C34878D82A}">
                    <a16:rowId xmlns:a16="http://schemas.microsoft.com/office/drawing/2014/main" val="2334310106"/>
                  </a:ext>
                </a:extLst>
              </a:tr>
              <a:tr h="370840">
                <a:tc>
                  <a:txBody>
                    <a:bodyPr/>
                    <a:lstStyle/>
                    <a:p>
                      <a:r>
                        <a:rPr lang="en-US" dirty="0"/>
                        <a:t>Shaded proportion of the bar (cluster) represents…</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extLst>
                  <a:ext uri="{0D108BD9-81ED-4DB2-BD59-A6C34878D82A}">
                    <a16:rowId xmlns:a16="http://schemas.microsoft.com/office/drawing/2014/main" val="2763496963"/>
                  </a:ext>
                </a:extLst>
              </a:tr>
              <a:tr h="370840">
                <a:tc>
                  <a:txBody>
                    <a:bodyPr/>
                    <a:lstStyle/>
                    <a:p>
                      <a:r>
                        <a:rPr lang="en-US" dirty="0"/>
                        <a:t>Shaded proportion of the plot represents…</a:t>
                      </a:r>
                    </a:p>
                  </a:txBody>
                  <a:tcPr anchor="ctr"/>
                </a:tc>
                <a:tc>
                  <a:txBody>
                    <a:bodyPr/>
                    <a:lstStyle/>
                    <a:p>
                      <a:pPr algn="ctr"/>
                      <a:r>
                        <a:rPr lang="en-US" dirty="0"/>
                        <a:t>Sample coverage</a:t>
                      </a:r>
                    </a:p>
                  </a:txBody>
                  <a:tcPr anchor="ctr"/>
                </a:tc>
                <a:tc>
                  <a:txBody>
                    <a:bodyPr/>
                    <a:lstStyle/>
                    <a:p>
                      <a:pPr algn="ctr"/>
                      <a:r>
                        <a:rPr lang="en-US" dirty="0"/>
                        <a:t>Weighted sample coverage</a:t>
                      </a:r>
                    </a:p>
                    <a:p>
                      <a:pPr algn="ctr"/>
                      <a:r>
                        <a:rPr lang="en-US" dirty="0"/>
                        <a:t>(Estimated population coverage)</a:t>
                      </a:r>
                    </a:p>
                  </a:txBody>
                  <a:tcPr anchor="ctr"/>
                </a:tc>
                <a:tc>
                  <a:txBody>
                    <a:bodyPr/>
                    <a:lstStyle/>
                    <a:p>
                      <a:pPr algn="ctr"/>
                      <a:r>
                        <a:rPr lang="en-US" dirty="0"/>
                        <a:t>Nothing</a:t>
                      </a:r>
                    </a:p>
                  </a:txBody>
                  <a:tcPr anchor="ctr"/>
                </a:tc>
                <a:extLst>
                  <a:ext uri="{0D108BD9-81ED-4DB2-BD59-A6C34878D82A}">
                    <a16:rowId xmlns:a16="http://schemas.microsoft.com/office/drawing/2014/main" val="374962882"/>
                  </a:ext>
                </a:extLst>
              </a:tr>
              <a:tr h="370840">
                <a:tc>
                  <a:txBody>
                    <a:bodyPr/>
                    <a:lstStyle/>
                    <a:p>
                      <a:r>
                        <a:rPr lang="en-US" dirty="0"/>
                        <a:t>Bar widths represent…</a:t>
                      </a:r>
                    </a:p>
                  </a:txBody>
                  <a:tcPr anchor="ctr"/>
                </a:tc>
                <a:tc>
                  <a:txBody>
                    <a:bodyPr/>
                    <a:lstStyle/>
                    <a:p>
                      <a:pPr algn="ctr"/>
                      <a:r>
                        <a:rPr lang="en-US" dirty="0"/>
                        <a:t>Sample proportion represented by each cluster</a:t>
                      </a:r>
                    </a:p>
                  </a:txBody>
                  <a:tcPr anchor="ctr"/>
                </a:tc>
                <a:tc>
                  <a:txBody>
                    <a:bodyPr/>
                    <a:lstStyle/>
                    <a:p>
                      <a:pPr algn="ctr"/>
                      <a:r>
                        <a:rPr lang="en-US" dirty="0"/>
                        <a:t>Weighted proportion of population represented by each cluster</a:t>
                      </a:r>
                    </a:p>
                  </a:txBody>
                  <a:tcPr anchor="ctr"/>
                </a:tc>
                <a:tc>
                  <a:txBody>
                    <a:bodyPr/>
                    <a:lstStyle/>
                    <a:p>
                      <a:pPr algn="ctr"/>
                      <a:r>
                        <a:rPr lang="en-US" dirty="0"/>
                        <a:t>Nothing</a:t>
                      </a:r>
                    </a:p>
                  </a:txBody>
                  <a:tcPr anchor="ctr"/>
                </a:tc>
                <a:extLst>
                  <a:ext uri="{0D108BD9-81ED-4DB2-BD59-A6C34878D82A}">
                    <a16:rowId xmlns:a16="http://schemas.microsoft.com/office/drawing/2014/main" val="168790085"/>
                  </a:ext>
                </a:extLst>
              </a:tr>
            </a:tbl>
          </a:graphicData>
        </a:graphic>
      </p:graphicFrame>
      <p:sp>
        <p:nvSpPr>
          <p:cNvPr id="5" name="TextBox 4">
            <a:extLst>
              <a:ext uri="{FF2B5EF4-FFF2-40B4-BE49-F238E27FC236}">
                <a16:creationId xmlns:a16="http://schemas.microsoft.com/office/drawing/2014/main" id="{5513FC42-8CA3-4410-BB64-BEB53E7BEC35}"/>
              </a:ext>
            </a:extLst>
          </p:cNvPr>
          <p:cNvSpPr txBox="1"/>
          <p:nvPr/>
        </p:nvSpPr>
        <p:spPr>
          <a:xfrm>
            <a:off x="838199" y="5657850"/>
            <a:ext cx="10515599" cy="369332"/>
          </a:xfrm>
          <a:prstGeom prst="rect">
            <a:avLst/>
          </a:prstGeom>
          <a:noFill/>
        </p:spPr>
        <p:txBody>
          <a:bodyPr wrap="square" rtlCol="0">
            <a:spAutoFit/>
          </a:bodyPr>
          <a:lstStyle/>
          <a:p>
            <a:r>
              <a:rPr lang="en-US" dirty="0"/>
              <a:t>*Specifying equal bar widths is helpful if user wants to label each cluster/bar in the plot</a:t>
            </a:r>
          </a:p>
        </p:txBody>
      </p:sp>
    </p:spTree>
    <p:extLst>
      <p:ext uri="{BB962C8B-B14F-4D97-AF65-F5344CB8AC3E}">
        <p14:creationId xmlns:p14="http://schemas.microsoft.com/office/powerpoint/2010/main" val="2812525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4" name="Picture 3">
            <a:extLst>
              <a:ext uri="{FF2B5EF4-FFF2-40B4-BE49-F238E27FC236}">
                <a16:creationId xmlns:a16="http://schemas.microsoft.com/office/drawing/2014/main" id="{17D71500-6A26-4B32-9921-204F5DE192DA}"/>
              </a:ext>
            </a:extLst>
          </p:cNvPr>
          <p:cNvPicPr>
            <a:picLocks noChangeAspect="1"/>
          </p:cNvPicPr>
          <p:nvPr/>
        </p:nvPicPr>
        <p:blipFill>
          <a:blip r:embed="rId3"/>
          <a:stretch>
            <a:fillRect/>
          </a:stretch>
        </p:blipFill>
        <p:spPr>
          <a:xfrm>
            <a:off x="553038" y="1110762"/>
            <a:ext cx="5083279" cy="5661378"/>
          </a:xfrm>
          <a:prstGeom prst="rect">
            <a:avLst/>
          </a:prstGeom>
        </p:spPr>
      </p:pic>
      <p:pic>
        <p:nvPicPr>
          <p:cNvPr id="9" name="Picture 8">
            <a:extLst>
              <a:ext uri="{FF2B5EF4-FFF2-40B4-BE49-F238E27FC236}">
                <a16:creationId xmlns:a16="http://schemas.microsoft.com/office/drawing/2014/main" id="{0C862ABC-ECC1-433C-82BA-A29335BD2143}"/>
              </a:ext>
            </a:extLst>
          </p:cNvPr>
          <p:cNvPicPr>
            <a:picLocks noChangeAspect="1"/>
          </p:cNvPicPr>
          <p:nvPr/>
        </p:nvPicPr>
        <p:blipFill>
          <a:blip r:embed="rId4"/>
          <a:stretch>
            <a:fillRect/>
          </a:stretch>
        </p:blipFill>
        <p:spPr>
          <a:xfrm>
            <a:off x="6298020" y="1196622"/>
            <a:ext cx="4394076" cy="5661378"/>
          </a:xfrm>
          <a:prstGeom prst="rect">
            <a:avLst/>
          </a:prstGeom>
        </p:spPr>
      </p:pic>
    </p:spTree>
    <p:extLst>
      <p:ext uri="{BB962C8B-B14F-4D97-AF65-F5344CB8AC3E}">
        <p14:creationId xmlns:p14="http://schemas.microsoft.com/office/powerpoint/2010/main" val="606932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3" name="Picture 2">
            <a:extLst>
              <a:ext uri="{FF2B5EF4-FFF2-40B4-BE49-F238E27FC236}">
                <a16:creationId xmlns:a16="http://schemas.microsoft.com/office/drawing/2014/main" id="{A3BD63B8-649D-450E-BA9D-75AB3D493498}"/>
              </a:ext>
            </a:extLst>
          </p:cNvPr>
          <p:cNvPicPr>
            <a:picLocks noChangeAspect="1"/>
          </p:cNvPicPr>
          <p:nvPr/>
        </p:nvPicPr>
        <p:blipFill>
          <a:blip r:embed="rId3"/>
          <a:stretch>
            <a:fillRect/>
          </a:stretch>
        </p:blipFill>
        <p:spPr>
          <a:xfrm>
            <a:off x="3259657" y="1411423"/>
            <a:ext cx="6294029" cy="4985719"/>
          </a:xfrm>
          <a:prstGeom prst="rect">
            <a:avLst/>
          </a:prstGeom>
          <a:ln>
            <a:solidFill>
              <a:schemeClr val="tx1"/>
            </a:solidFill>
          </a:ln>
        </p:spPr>
      </p:pic>
    </p:spTree>
    <p:extLst>
      <p:ext uri="{BB962C8B-B14F-4D97-AF65-F5344CB8AC3E}">
        <p14:creationId xmlns:p14="http://schemas.microsoft.com/office/powerpoint/2010/main" val="339684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
        <p:nvSpPr>
          <p:cNvPr id="4" name="TextBox 3">
            <a:extLst>
              <a:ext uri="{FF2B5EF4-FFF2-40B4-BE49-F238E27FC236}">
                <a16:creationId xmlns:a16="http://schemas.microsoft.com/office/drawing/2014/main" id="{BAE3A6BB-8729-4C64-A4B4-265FB4ABAE74}"/>
              </a:ext>
            </a:extLst>
          </p:cNvPr>
          <p:cNvSpPr txBox="1"/>
          <p:nvPr/>
        </p:nvSpPr>
        <p:spPr>
          <a:xfrm>
            <a:off x="4947781" y="172141"/>
            <a:ext cx="701457" cy="369332"/>
          </a:xfrm>
          <a:prstGeom prst="rect">
            <a:avLst/>
          </a:prstGeom>
          <a:solidFill>
            <a:schemeClr val="bg1"/>
          </a:solidFill>
        </p:spPr>
        <p:txBody>
          <a:bodyPr wrap="square" rtlCol="0">
            <a:spAutoFit/>
          </a:bodyPr>
          <a:lstStyle/>
          <a:p>
            <a:r>
              <a:rPr lang="en-US" dirty="0"/>
              <a:t>-1/15</a:t>
            </a:r>
          </a:p>
        </p:txBody>
      </p:sp>
    </p:spTree>
    <p:extLst>
      <p:ext uri="{BB962C8B-B14F-4D97-AF65-F5344CB8AC3E}">
        <p14:creationId xmlns:p14="http://schemas.microsoft.com/office/powerpoint/2010/main" val="307492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673080" cy="1325563"/>
          </a:xfrm>
        </p:spPr>
        <p:txBody>
          <a:bodyPr/>
          <a:lstStyle/>
          <a:p>
            <a:r>
              <a:rPr lang="en-US" dirty="0"/>
              <a:t>Identify Clusters with Alarmingly Low Coverage</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9866152" cy="4351338"/>
          </a:xfrm>
        </p:spPr>
        <p:txBody>
          <a:bodyPr>
            <a:normAutofit/>
          </a:bodyPr>
          <a:lstStyle/>
          <a:p>
            <a:r>
              <a:rPr lang="en-US" dirty="0"/>
              <a:t>OP plots are also useful for identifying clusters with alarmingly low coverage…these are the bars with little to no shading</a:t>
            </a:r>
          </a:p>
          <a:p>
            <a:r>
              <a:rPr lang="en-US" dirty="0"/>
              <a:t>OP plots can be generated before survey weights are ready</a:t>
            </a:r>
          </a:p>
          <a:p>
            <a:pPr lvl="1"/>
            <a:r>
              <a:rPr lang="en-US" dirty="0"/>
              <a:t>This results in unweighted plots</a:t>
            </a:r>
          </a:p>
          <a:p>
            <a:pPr lvl="1"/>
            <a:r>
              <a:rPr lang="en-US" dirty="0"/>
              <a:t>Plots generated with weights are weighted plots (see slides on Bar Widths)</a:t>
            </a:r>
          </a:p>
          <a:p>
            <a:r>
              <a:rPr lang="en-US" dirty="0"/>
              <a:t>Finding these clusters with low coverage before the survey is complete might provide immediate actionable information from the survey (i.e., send the mobile vaccination teams to those locations to </a:t>
            </a:r>
            <a:r>
              <a:rPr lang="en-US" i="1" dirty="0"/>
              <a:t>mop up</a:t>
            </a:r>
            <a:r>
              <a:rPr lang="en-US" dirty="0"/>
              <a:t> or </a:t>
            </a:r>
            <a:r>
              <a:rPr lang="en-US" i="1" dirty="0"/>
              <a:t>revaccinate</a:t>
            </a:r>
            <a:r>
              <a:rPr lang="en-US" dirty="0"/>
              <a:t>)</a:t>
            </a:r>
          </a:p>
          <a:p>
            <a:endParaRPr lang="en-US" dirty="0"/>
          </a:p>
        </p:txBody>
      </p:sp>
    </p:spTree>
    <p:extLst>
      <p:ext uri="{BB962C8B-B14F-4D97-AF65-F5344CB8AC3E}">
        <p14:creationId xmlns:p14="http://schemas.microsoft.com/office/powerpoint/2010/main" val="123685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3B1493-2CAE-45E1-8276-B16A049165AE}"/>
              </a:ext>
            </a:extLst>
          </p:cNvPr>
          <p:cNvPicPr>
            <a:picLocks noChangeAspect="1"/>
          </p:cNvPicPr>
          <p:nvPr/>
        </p:nvPicPr>
        <p:blipFill>
          <a:blip r:embed="rId3"/>
          <a:stretch>
            <a:fillRect/>
          </a:stretch>
        </p:blipFill>
        <p:spPr>
          <a:xfrm>
            <a:off x="6067772" y="1344724"/>
            <a:ext cx="5304890" cy="4822627"/>
          </a:xfrm>
          <a:prstGeom prst="rect">
            <a:avLst/>
          </a:prstGeom>
        </p:spPr>
      </p:pic>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Jharkhand, India Measles Vaccination Campaign 2012</a:t>
            </a:r>
            <a:endParaRPr lang="en-US" sz="2800" dirty="0"/>
          </a:p>
        </p:txBody>
      </p:sp>
      <p:sp>
        <p:nvSpPr>
          <p:cNvPr id="6" name="TextBox 5">
            <a:extLst>
              <a:ext uri="{FF2B5EF4-FFF2-40B4-BE49-F238E27FC236}">
                <a16:creationId xmlns:a16="http://schemas.microsoft.com/office/drawing/2014/main" id="{EB62C6A4-EE43-4A50-9187-7E181FAF899F}"/>
              </a:ext>
            </a:extLst>
          </p:cNvPr>
          <p:cNvSpPr txBox="1"/>
          <p:nvPr/>
        </p:nvSpPr>
        <p:spPr>
          <a:xfrm>
            <a:off x="395475" y="6248920"/>
            <a:ext cx="8758050" cy="523220"/>
          </a:xfrm>
          <a:prstGeom prst="rect">
            <a:avLst/>
          </a:prstGeom>
          <a:noFill/>
        </p:spPr>
        <p:txBody>
          <a:bodyPr wrap="square" rtlCol="0">
            <a:spAutoFit/>
          </a:bodyPr>
          <a:lstStyle/>
          <a:p>
            <a:r>
              <a:rPr lang="en-US" sz="1400" dirty="0"/>
              <a:t>Scobie HM, Ray A, </a:t>
            </a:r>
            <a:r>
              <a:rPr lang="en-US" sz="1400" dirty="0" err="1"/>
              <a:t>Routray</a:t>
            </a:r>
            <a:r>
              <a:rPr lang="en-US" sz="1400" dirty="0"/>
              <a:t> S, Bose A, </a:t>
            </a:r>
            <a:r>
              <a:rPr lang="en-US" sz="1400" dirty="0" err="1"/>
              <a:t>Bahl</a:t>
            </a:r>
            <a:r>
              <a:rPr lang="en-US" sz="1400" dirty="0"/>
              <a:t> S, </a:t>
            </a:r>
            <a:r>
              <a:rPr lang="en-US" sz="1400" dirty="0" err="1"/>
              <a:t>Sosler</a:t>
            </a:r>
            <a:r>
              <a:rPr lang="en-US" sz="1400" dirty="0"/>
              <a:t> S, et al. (2015) Cluster Survey Evaluation of a Measles Vaccination Campaign in Jharkhand, India, 2012. </a:t>
            </a:r>
            <a:r>
              <a:rPr lang="en-US" sz="1400" dirty="0" err="1"/>
              <a:t>PLoS</a:t>
            </a:r>
            <a:r>
              <a:rPr lang="en-US" sz="1400" dirty="0"/>
              <a:t> ONE 10(5): e0127105. </a:t>
            </a:r>
            <a:r>
              <a:rPr lang="en-US" sz="1400" dirty="0">
                <a:hlinkClick r:id="rId4"/>
              </a:rPr>
              <a:t>https://doi.org/10.1371/journal.pone.0127105</a:t>
            </a:r>
            <a:endParaRPr lang="en-US" sz="1400" dirty="0"/>
          </a:p>
        </p:txBody>
      </p:sp>
      <p:sp>
        <p:nvSpPr>
          <p:cNvPr id="7" name="Oval 6">
            <a:extLst>
              <a:ext uri="{FF2B5EF4-FFF2-40B4-BE49-F238E27FC236}">
                <a16:creationId xmlns:a16="http://schemas.microsoft.com/office/drawing/2014/main" id="{030691EE-50FB-4838-B325-EB0E19E60690}"/>
              </a:ext>
            </a:extLst>
          </p:cNvPr>
          <p:cNvSpPr/>
          <p:nvPr/>
        </p:nvSpPr>
        <p:spPr>
          <a:xfrm>
            <a:off x="11039474" y="1638301"/>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1A1116-CA81-4504-8C83-8125431F439B}"/>
              </a:ext>
            </a:extLst>
          </p:cNvPr>
          <p:cNvPicPr>
            <a:picLocks noChangeAspect="1"/>
          </p:cNvPicPr>
          <p:nvPr/>
        </p:nvPicPr>
        <p:blipFill>
          <a:blip r:embed="rId5"/>
          <a:stretch>
            <a:fillRect/>
          </a:stretch>
        </p:blipFill>
        <p:spPr>
          <a:xfrm>
            <a:off x="395475" y="1344725"/>
            <a:ext cx="5111889" cy="4937619"/>
          </a:xfrm>
          <a:prstGeom prst="rect">
            <a:avLst/>
          </a:prstGeom>
        </p:spPr>
      </p:pic>
      <p:sp>
        <p:nvSpPr>
          <p:cNvPr id="15" name="Oval 14">
            <a:extLst>
              <a:ext uri="{FF2B5EF4-FFF2-40B4-BE49-F238E27FC236}">
                <a16:creationId xmlns:a16="http://schemas.microsoft.com/office/drawing/2014/main" id="{D478CEE4-EE29-495E-9EF6-041436910D40}"/>
              </a:ext>
            </a:extLst>
          </p:cNvPr>
          <p:cNvSpPr/>
          <p:nvPr/>
        </p:nvSpPr>
        <p:spPr>
          <a:xfrm>
            <a:off x="5098508" y="1604877"/>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E52A654-0FCA-4BB9-9368-17343209E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60" y="1188620"/>
            <a:ext cx="7553325" cy="5495044"/>
          </a:xfrm>
          <a:prstGeom prst="rect">
            <a:avLst/>
          </a:prstGeom>
        </p:spPr>
      </p:pic>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260842" y="1629300"/>
            <a:ext cx="4333875" cy="5054364"/>
          </a:xfrm>
        </p:spPr>
        <p:txBody>
          <a:bodyPr>
            <a:normAutofit/>
          </a:bodyPr>
          <a:lstStyle/>
          <a:p>
            <a:r>
              <a:rPr lang="en-US" dirty="0"/>
              <a:t>Nasarawa, Nigeria had 248 respondents from 24 clusters</a:t>
            </a:r>
          </a:p>
          <a:p>
            <a:r>
              <a:rPr lang="en-US" dirty="0"/>
              <a:t>All reasons why child not vaccinated because there was a crisis as the town was attacked and they had to flee the area</a:t>
            </a:r>
          </a:p>
        </p:txBody>
      </p:sp>
      <p:sp>
        <p:nvSpPr>
          <p:cNvPr id="5" name="Oval 4">
            <a:extLst>
              <a:ext uri="{FF2B5EF4-FFF2-40B4-BE49-F238E27FC236}">
                <a16:creationId xmlns:a16="http://schemas.microsoft.com/office/drawing/2014/main" id="{38EBB33F-91BC-40B9-BDDC-F67AFB6B6610}"/>
              </a:ext>
            </a:extLst>
          </p:cNvPr>
          <p:cNvSpPr/>
          <p:nvPr/>
        </p:nvSpPr>
        <p:spPr>
          <a:xfrm>
            <a:off x="11468100" y="1707678"/>
            <a:ext cx="366849" cy="4923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7814618-04F2-42A8-9822-BBAE4FD088E6}"/>
              </a:ext>
            </a:extLst>
          </p:cNvPr>
          <p:cNvSpPr txBox="1">
            <a:spLocks/>
          </p:cNvSpPr>
          <p:nvPr/>
        </p:nvSpPr>
        <p:spPr>
          <a:xfrm>
            <a:off x="838200" y="85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Nigeria Measles Vaccination Campaign 2017</a:t>
            </a:r>
            <a:endParaRPr lang="en-US" sz="2800" dirty="0">
              <a:solidFill>
                <a:schemeClr val="accent1">
                  <a:lumMod val="75000"/>
                </a:schemeClr>
              </a:solidFill>
            </a:endParaRPr>
          </a:p>
        </p:txBody>
      </p:sp>
    </p:spTree>
    <p:extLst>
      <p:ext uri="{BB962C8B-B14F-4D97-AF65-F5344CB8AC3E}">
        <p14:creationId xmlns:p14="http://schemas.microsoft.com/office/powerpoint/2010/main" val="105698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solidFill>
                  <a:srgbClr val="FF0000"/>
                </a:solidFill>
              </a:rPr>
              <a:t>yvar</a:t>
            </a:r>
            <a:r>
              <a:rPr lang="en-US" dirty="0"/>
              <a:t> [if] [in] , </a:t>
            </a:r>
            <a:r>
              <a:rPr lang="en-US" dirty="0">
                <a:solidFill>
                  <a:srgbClr val="FF0000"/>
                </a:solidFill>
              </a:rPr>
              <a:t>CLUSTVAR</a:t>
            </a:r>
            <a:r>
              <a:rPr lang="en-US" dirty="0"/>
              <a:t>(</a:t>
            </a:r>
            <a:r>
              <a:rPr lang="en-US" dirty="0" err="1"/>
              <a:t>varname</a:t>
            </a:r>
            <a:r>
              <a:rPr lang="en-US" dirty="0"/>
              <a:t>) </a:t>
            </a:r>
          </a:p>
          <a:p>
            <a:pPr marL="0" indent="0">
              <a:buNone/>
            </a:pPr>
            <a:r>
              <a:rPr lang="en-US" dirty="0"/>
              <a:t>	</a:t>
            </a:r>
          </a:p>
        </p:txBody>
      </p:sp>
      <p:sp>
        <p:nvSpPr>
          <p:cNvPr id="4" name="TextBox 3">
            <a:extLst>
              <a:ext uri="{FF2B5EF4-FFF2-40B4-BE49-F238E27FC236}">
                <a16:creationId xmlns:a16="http://schemas.microsoft.com/office/drawing/2014/main" id="{7EEB9588-C586-FB14-918F-08C272C49C1D}"/>
              </a:ext>
            </a:extLst>
          </p:cNvPr>
          <p:cNvSpPr txBox="1"/>
          <p:nvPr/>
        </p:nvSpPr>
        <p:spPr>
          <a:xfrm>
            <a:off x="838200" y="5530632"/>
            <a:ext cx="9442622" cy="646331"/>
          </a:xfrm>
          <a:prstGeom prst="rect">
            <a:avLst/>
          </a:prstGeom>
          <a:noFill/>
        </p:spPr>
        <p:txBody>
          <a:bodyPr wrap="square" rtlCol="0">
            <a:spAutoFit/>
          </a:bodyPr>
          <a:lstStyle/>
          <a:p>
            <a:r>
              <a:rPr lang="en-US" dirty="0">
                <a:solidFill>
                  <a:srgbClr val="7030A0"/>
                </a:solidFill>
              </a:rPr>
              <a:t>Note:  When you download the </a:t>
            </a:r>
            <a:r>
              <a:rPr lang="en-US" b="1" dirty="0" err="1">
                <a:solidFill>
                  <a:srgbClr val="7030A0"/>
                </a:solidFill>
                <a:latin typeface="Courier New" panose="02070309020205020404" pitchFamily="49" charset="0"/>
                <a:cs typeface="Courier New" panose="02070309020205020404" pitchFamily="49" charset="0"/>
              </a:rPr>
              <a:t>opplot.ado</a:t>
            </a:r>
            <a:r>
              <a:rPr lang="en-US" b="1" dirty="0">
                <a:solidFill>
                  <a:srgbClr val="7030A0"/>
                </a:solidFill>
                <a:latin typeface="Courier New" panose="02070309020205020404" pitchFamily="49" charset="0"/>
                <a:cs typeface="Courier New" panose="02070309020205020404" pitchFamily="49" charset="0"/>
              </a:rPr>
              <a:t> </a:t>
            </a:r>
            <a:r>
              <a:rPr lang="en-US" dirty="0">
                <a:solidFill>
                  <a:srgbClr val="7030A0"/>
                </a:solidFill>
              </a:rPr>
              <a:t>command, it comes with an optional </a:t>
            </a:r>
            <a:r>
              <a:rPr lang="en-US" b="1" dirty="0">
                <a:solidFill>
                  <a:srgbClr val="7030A0"/>
                </a:solidFill>
                <a:latin typeface="Courier New" panose="02070309020205020404" pitchFamily="49" charset="0"/>
                <a:cs typeface="Courier New" panose="02070309020205020404" pitchFamily="49" charset="0"/>
              </a:rPr>
              <a:t>opplot_demo.do </a:t>
            </a:r>
            <a:r>
              <a:rPr lang="en-US" dirty="0">
                <a:solidFill>
                  <a:srgbClr val="7030A0"/>
                </a:solidFill>
              </a:rPr>
              <a:t>file that demonstrates the features described in these slides.</a:t>
            </a:r>
          </a:p>
        </p:txBody>
      </p:sp>
    </p:spTree>
    <p:extLst>
      <p:ext uri="{BB962C8B-B14F-4D97-AF65-F5344CB8AC3E}">
        <p14:creationId xmlns:p14="http://schemas.microsoft.com/office/powerpoint/2010/main" val="88757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33044</TotalTime>
  <Words>6192</Words>
  <Application>Microsoft Office PowerPoint</Application>
  <PresentationFormat>Widescreen</PresentationFormat>
  <Paragraphs>571</Paragraphs>
  <Slides>44</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Cordia New</vt:lpstr>
      <vt:lpstr>Courier New</vt:lpstr>
      <vt:lpstr>Office Theme</vt:lpstr>
      <vt:lpstr>Organ Pipe Plots for Clustered Datasets</vt:lpstr>
      <vt:lpstr>Organ Pipe Plot</vt:lpstr>
      <vt:lpstr>Organ Pipe Plot - Background</vt:lpstr>
      <vt:lpstr>Summary Table Example</vt:lpstr>
      <vt:lpstr>PowerPoint Presentation</vt:lpstr>
      <vt:lpstr>Identify Clusters with Alarmingly Low Coverage</vt:lpstr>
      <vt:lpstr>Jharkhand, India Measles Vaccination Campaign 2012</vt:lpstr>
      <vt:lpstr>PowerPoint Presentation</vt:lpstr>
      <vt:lpstr>Organ Pipe Plot – Stata Command</vt:lpstr>
      <vt:lpstr>Organ Pipe Plot – Stata Command</vt:lpstr>
      <vt:lpstr>Organ Pipe Plot – Stata Command</vt:lpstr>
      <vt:lpstr>PowerPoint Presentation</vt:lpstr>
      <vt:lpstr>PowerPoint Presentation</vt:lpstr>
      <vt:lpstr>PowerPoint Presentation</vt:lpstr>
      <vt:lpstr>PowerPoint Presentation</vt:lpstr>
      <vt:lpstr>Organ Pipe Plot – Stata Command</vt:lpstr>
      <vt:lpstr>Organ Pipe Plot – Stata Command</vt:lpstr>
      <vt:lpstr>Organ Pipe Plot – Stata Command</vt:lpstr>
      <vt:lpstr>Stata Command, Optional Inputs (cont.)</vt:lpstr>
      <vt:lpstr>Organ Pipe Plot – Stata Command</vt:lpstr>
      <vt:lpstr>Stata Command, SAVEDATA Optional Input</vt:lpstr>
      <vt:lpstr>Organ Pipe Plot – Stata Command</vt:lpstr>
      <vt:lpstr>Stata Command, PLOTN Optional Input</vt:lpstr>
      <vt:lpstr>Organ Pipe Plot – Stata Command</vt:lpstr>
      <vt:lpstr>Stata Command, PLOTN Optional Input Cont.</vt:lpstr>
      <vt:lpstr>Notes about PLOTN</vt:lpstr>
      <vt:lpstr>Organ Pipe Plot – Stata Command</vt:lpstr>
      <vt:lpstr>Stata Command, LCTHRESHold  HIGH Optional Input Cont.  LCTHRESHold that is lower than the default HIGH value (Three coverage categories with default barcolor options)</vt:lpstr>
      <vt:lpstr>PowerPoint Presentation</vt:lpstr>
      <vt:lpstr>PowerPoint Presentation</vt:lpstr>
      <vt:lpstr>Organ Pipe Plot – Stata Command</vt:lpstr>
      <vt:lpstr>Stata Command, FOOTNOTECOVG FOOTNOTEDEFF FOOTNOTEICC NOTE</vt:lpstr>
      <vt:lpstr>Organ Pipe Plots are not Pareto Charts</vt:lpstr>
      <vt:lpstr>Visual Connection to the Intracluster Correlation Coefficient (ICC)</vt:lpstr>
      <vt:lpstr>PowerPoint Presentation</vt:lpstr>
      <vt:lpstr>Visual Connection to the ICC</vt:lpstr>
      <vt:lpstr>Visual Connection to the ICC Takeaways</vt:lpstr>
      <vt:lpstr>Organ Pipe Plots – Real World Use</vt:lpstr>
      <vt:lpstr>Where Do I Find It?</vt:lpstr>
      <vt:lpstr>PowerPoint Presentation</vt:lpstr>
      <vt:lpstr>Back-up slides…</vt:lpstr>
      <vt:lpstr>Organ Pipe Plot – Bar Shading &amp; Widths</vt:lpstr>
      <vt:lpstr>Kenya Measles Vaccination Campaign 2016</vt:lpstr>
      <vt:lpstr>Kenya Measles Vaccination Campaign 2016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Prier</dc:creator>
  <cp:lastModifiedBy>Dale Rhoda</cp:lastModifiedBy>
  <cp:revision>671</cp:revision>
  <dcterms:created xsi:type="dcterms:W3CDTF">2018-06-05T18:15:00Z</dcterms:created>
  <dcterms:modified xsi:type="dcterms:W3CDTF">2024-01-04T15:32:52Z</dcterms:modified>
</cp:coreProperties>
</file>